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2"/>
  </p:notesMasterIdLst>
  <p:sldIdLst>
    <p:sldId id="256" r:id="rId2"/>
    <p:sldId id="258" r:id="rId3"/>
    <p:sldId id="274" r:id="rId4"/>
    <p:sldId id="268" r:id="rId5"/>
    <p:sldId id="270" r:id="rId6"/>
    <p:sldId id="276" r:id="rId7"/>
    <p:sldId id="273" r:id="rId8"/>
    <p:sldId id="262" r:id="rId9"/>
    <p:sldId id="271" r:id="rId10"/>
    <p:sldId id="267" r:id="rId11"/>
  </p:sldIdLst>
  <p:sldSz cx="9144000" cy="5143500" type="screen16x9"/>
  <p:notesSz cx="6858000" cy="9144000"/>
  <p:embeddedFontLst>
    <p:embeddedFont>
      <p:font typeface="Arial Black" panose="020B0A04020102020204" pitchFamily="34" charset="0"/>
      <p:regular r:id="rId13"/>
      <p:bold r:id="rId14"/>
    </p:embeddedFont>
    <p:embeddedFont>
      <p:font typeface="Calibri" panose="020F0502020204030204" pitchFamily="34" charset="0"/>
      <p:regular r:id="rId15"/>
      <p:bold r:id="rId16"/>
      <p:italic r:id="rId17"/>
      <p:boldItalic r:id="rId18"/>
    </p:embeddedFont>
    <p:embeddedFont>
      <p:font typeface="Constantia" panose="02030602050306030303" pitchFamily="18" charset="0"/>
      <p:regular r:id="rId19"/>
      <p:bold r:id="rId20"/>
      <p:italic r:id="rId21"/>
      <p:boldItalic r:id="rId22"/>
    </p:embeddedFont>
    <p:embeddedFont>
      <p:font typeface="MS Mincho" panose="02020609040205080304" pitchFamily="49" charset="-128"/>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4" roundtripDataSignature="AMtx7mgsyq03ARJCYb3hHqQzA4ou3wBo9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85" d="100"/>
          <a:sy n="185" d="100"/>
        </p:scale>
        <p:origin x="140" y="32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customschemas.google.com/relationships/presentationmetadata" Target="meta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no-NO"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 name="Google Shape;88;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89" name="Google Shape;89;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no-NO"/>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1" name="Google Shape;30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40644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442140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86895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24188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5345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1" name="Google Shape;30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64227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omt" type="blank">
  <p:cSld name="BLANK">
    <p:spTree>
      <p:nvGrpSpPr>
        <p:cNvPr id="1" name="Shape 18"/>
        <p:cNvGrpSpPr/>
        <p:nvPr/>
      </p:nvGrpSpPr>
      <p:grpSpPr>
        <a:xfrm>
          <a:off x="0" y="0"/>
          <a:ext cx="0" cy="0"/>
          <a:chOff x="0" y="0"/>
          <a:chExt cx="0" cy="0"/>
        </a:xfrm>
      </p:grpSpPr>
      <p:sp>
        <p:nvSpPr>
          <p:cNvPr id="19" name="Google Shape;19;p14"/>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14"/>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14"/>
          <p:cNvSpPr txBox="1">
            <a:spLocks noGrp="1"/>
          </p:cNvSpPr>
          <p:nvPr>
            <p:ph type="sldNum" idx="12"/>
          </p:nvPr>
        </p:nvSpPr>
        <p:spPr>
          <a:xfrm>
            <a:off x="8540441" y="5042524"/>
            <a:ext cx="603559" cy="100976"/>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000">
                <a:solidFill>
                  <a:schemeClr val="dk1"/>
                </a:solidFill>
                <a:latin typeface="Calibri"/>
                <a:ea typeface="Calibri"/>
                <a:cs typeface="Calibri"/>
                <a:sym typeface="Calibri"/>
              </a:defRPr>
            </a:lvl1pPr>
            <a:lvl2pPr marL="0" marR="0" lvl="1" indent="0" algn="l" rtl="0">
              <a:spcBef>
                <a:spcPts val="0"/>
              </a:spcBef>
              <a:buNone/>
              <a:defRPr sz="1000">
                <a:solidFill>
                  <a:schemeClr val="dk1"/>
                </a:solidFill>
                <a:latin typeface="Calibri"/>
                <a:ea typeface="Calibri"/>
                <a:cs typeface="Calibri"/>
                <a:sym typeface="Calibri"/>
              </a:defRPr>
            </a:lvl2pPr>
            <a:lvl3pPr marL="0" marR="0" lvl="2" indent="0" algn="l" rtl="0">
              <a:spcBef>
                <a:spcPts val="0"/>
              </a:spcBef>
              <a:buNone/>
              <a:defRPr sz="1000">
                <a:solidFill>
                  <a:schemeClr val="dk1"/>
                </a:solidFill>
                <a:latin typeface="Calibri"/>
                <a:ea typeface="Calibri"/>
                <a:cs typeface="Calibri"/>
                <a:sym typeface="Calibri"/>
              </a:defRPr>
            </a:lvl3pPr>
            <a:lvl4pPr marL="0" marR="0" lvl="3" indent="0" algn="l" rtl="0">
              <a:spcBef>
                <a:spcPts val="0"/>
              </a:spcBef>
              <a:buNone/>
              <a:defRPr sz="1000">
                <a:solidFill>
                  <a:schemeClr val="dk1"/>
                </a:solidFill>
                <a:latin typeface="Calibri"/>
                <a:ea typeface="Calibri"/>
                <a:cs typeface="Calibri"/>
                <a:sym typeface="Calibri"/>
              </a:defRPr>
            </a:lvl4pPr>
            <a:lvl5pPr marL="0" marR="0" lvl="4" indent="0" algn="l" rtl="0">
              <a:spcBef>
                <a:spcPts val="0"/>
              </a:spcBef>
              <a:buNone/>
              <a:defRPr sz="1000">
                <a:solidFill>
                  <a:schemeClr val="dk1"/>
                </a:solidFill>
                <a:latin typeface="Calibri"/>
                <a:ea typeface="Calibri"/>
                <a:cs typeface="Calibri"/>
                <a:sym typeface="Calibri"/>
              </a:defRPr>
            </a:lvl5pPr>
            <a:lvl6pPr marL="0" marR="0" lvl="5" indent="0" algn="l" rtl="0">
              <a:spcBef>
                <a:spcPts val="0"/>
              </a:spcBef>
              <a:buNone/>
              <a:defRPr sz="1000">
                <a:solidFill>
                  <a:schemeClr val="dk1"/>
                </a:solidFill>
                <a:latin typeface="Calibri"/>
                <a:ea typeface="Calibri"/>
                <a:cs typeface="Calibri"/>
                <a:sym typeface="Calibri"/>
              </a:defRPr>
            </a:lvl6pPr>
            <a:lvl7pPr marL="0" marR="0" lvl="6" indent="0" algn="l" rtl="0">
              <a:spcBef>
                <a:spcPts val="0"/>
              </a:spcBef>
              <a:buNone/>
              <a:defRPr sz="1000">
                <a:solidFill>
                  <a:schemeClr val="dk1"/>
                </a:solidFill>
                <a:latin typeface="Calibri"/>
                <a:ea typeface="Calibri"/>
                <a:cs typeface="Calibri"/>
                <a:sym typeface="Calibri"/>
              </a:defRPr>
            </a:lvl7pPr>
            <a:lvl8pPr marL="0" marR="0" lvl="7" indent="0" algn="l" rtl="0">
              <a:spcBef>
                <a:spcPts val="0"/>
              </a:spcBef>
              <a:buNone/>
              <a:defRPr sz="1000">
                <a:solidFill>
                  <a:schemeClr val="dk1"/>
                </a:solidFill>
                <a:latin typeface="Calibri"/>
                <a:ea typeface="Calibri"/>
                <a:cs typeface="Calibri"/>
                <a:sym typeface="Calibri"/>
              </a:defRPr>
            </a:lvl8pPr>
            <a:lvl9pPr marL="0" marR="0" lvl="8" indent="0" algn="l" rtl="0">
              <a:spcBef>
                <a:spcPts val="0"/>
              </a:spcBef>
              <a:buNone/>
              <a:defRPr sz="10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lde med tekst" type="picTx">
  <p:cSld name="PICTURE_WITH_CAPTION_TEXT">
    <p:spTree>
      <p:nvGrpSpPr>
        <p:cNvPr id="1" name="Shape 67"/>
        <p:cNvGrpSpPr/>
        <p:nvPr/>
      </p:nvGrpSpPr>
      <p:grpSpPr>
        <a:xfrm>
          <a:off x="0" y="0"/>
          <a:ext cx="0" cy="0"/>
          <a:chOff x="0" y="0"/>
          <a:chExt cx="0" cy="0"/>
        </a:xfrm>
      </p:grpSpPr>
      <p:sp>
        <p:nvSpPr>
          <p:cNvPr id="68" name="Google Shape;68;p23"/>
          <p:cNvSpPr txBox="1">
            <a:spLocks noGrp="1"/>
          </p:cNvSpPr>
          <p:nvPr>
            <p:ph type="title"/>
          </p:nvPr>
        </p:nvSpPr>
        <p:spPr>
          <a:xfrm>
            <a:off x="1792288" y="3600450"/>
            <a:ext cx="5486400" cy="42505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1"/>
              </a:buClr>
              <a:buSzPts val="2000"/>
              <a:buFont typeface="Arial Black"/>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23"/>
          <p:cNvSpPr>
            <a:spLocks noGrp="1"/>
          </p:cNvSpPr>
          <p:nvPr>
            <p:ph type="pic" idx="2"/>
          </p:nvPr>
        </p:nvSpPr>
        <p:spPr>
          <a:xfrm>
            <a:off x="1792288" y="459581"/>
            <a:ext cx="5486400" cy="3086100"/>
          </a:xfrm>
          <a:prstGeom prst="rect">
            <a:avLst/>
          </a:prstGeom>
          <a:noFill/>
          <a:ln>
            <a:noFill/>
          </a:ln>
        </p:spPr>
        <p:txBody>
          <a:bodyPr spcFirstLastPara="1" wrap="square" lIns="91425" tIns="45700" rIns="91425" bIns="45700" anchor="t" anchorCtr="0">
            <a:norm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0" name="Google Shape;70;p23"/>
          <p:cNvSpPr txBox="1">
            <a:spLocks noGrp="1"/>
          </p:cNvSpPr>
          <p:nvPr>
            <p:ph type="body" idx="1"/>
          </p:nvPr>
        </p:nvSpPr>
        <p:spPr>
          <a:xfrm>
            <a:off x="1792288" y="4025504"/>
            <a:ext cx="5486400" cy="603647"/>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1" name="Google Shape;71;p23"/>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23"/>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3" name="Google Shape;73;p23"/>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Loddrett tekst" type="vertTx">
  <p:cSld name="VERTICAL_TEXT">
    <p:spTree>
      <p:nvGrpSpPr>
        <p:cNvPr id="1" name="Shape 74"/>
        <p:cNvGrpSpPr/>
        <p:nvPr/>
      </p:nvGrpSpPr>
      <p:grpSpPr>
        <a:xfrm>
          <a:off x="0" y="0"/>
          <a:ext cx="0" cy="0"/>
          <a:chOff x="0" y="0"/>
          <a:chExt cx="0" cy="0"/>
        </a:xfrm>
      </p:grpSpPr>
      <p:sp>
        <p:nvSpPr>
          <p:cNvPr id="75" name="Google Shape;75;p24"/>
          <p:cNvSpPr txBox="1">
            <a:spLocks noGrp="1"/>
          </p:cNvSpPr>
          <p:nvPr>
            <p:ph type="title"/>
          </p:nvPr>
        </p:nvSpPr>
        <p:spPr>
          <a:xfrm>
            <a:off x="0" y="262994"/>
            <a:ext cx="9144000" cy="64807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4"/>
          <p:cNvSpPr txBox="1">
            <a:spLocks noGrp="1"/>
          </p:cNvSpPr>
          <p:nvPr>
            <p:ph type="body" idx="1"/>
          </p:nvPr>
        </p:nvSpPr>
        <p:spPr>
          <a:xfrm rot="5400000">
            <a:off x="2618783" y="-1505195"/>
            <a:ext cx="3906434" cy="91440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4"/>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8" name="Google Shape;78;p24"/>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24"/>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Loddrett tittel og tekst" type="vertTitleAndTx">
  <p:cSld name="VERTICAL_TITLE_AND_VERTICAL_TEXT">
    <p:spTree>
      <p:nvGrpSpPr>
        <p:cNvPr id="1" name="Shape 80"/>
        <p:cNvGrpSpPr/>
        <p:nvPr/>
      </p:nvGrpSpPr>
      <p:grpSpPr>
        <a:xfrm>
          <a:off x="0" y="0"/>
          <a:ext cx="0" cy="0"/>
          <a:chOff x="0" y="0"/>
          <a:chExt cx="0" cy="0"/>
        </a:xfrm>
      </p:grpSpPr>
      <p:sp>
        <p:nvSpPr>
          <p:cNvPr id="81" name="Google Shape;81;p25"/>
          <p:cNvSpPr txBox="1">
            <a:spLocks noGrp="1"/>
          </p:cNvSpPr>
          <p:nvPr>
            <p:ph type="title"/>
          </p:nvPr>
        </p:nvSpPr>
        <p:spPr>
          <a:xfrm rot="5400000">
            <a:off x="5463778" y="1371601"/>
            <a:ext cx="4388644" cy="2057401"/>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25"/>
          <p:cNvSpPr txBox="1">
            <a:spLocks noGrp="1"/>
          </p:cNvSpPr>
          <p:nvPr>
            <p:ph type="body" idx="1"/>
          </p:nvPr>
        </p:nvSpPr>
        <p:spPr>
          <a:xfrm rot="5400000">
            <a:off x="1272779" y="-609600"/>
            <a:ext cx="4388644" cy="6019801"/>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3" name="Google Shape;83;p25"/>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4" name="Google Shape;84;p25"/>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5" name="Google Shape;85;p25"/>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tel og innhold">
  <p:cSld name="Tittel og innhold">
    <p:spTree>
      <p:nvGrpSpPr>
        <p:cNvPr id="1" name="Shape 22"/>
        <p:cNvGrpSpPr/>
        <p:nvPr/>
      </p:nvGrpSpPr>
      <p:grpSpPr>
        <a:xfrm>
          <a:off x="0" y="0"/>
          <a:ext cx="0" cy="0"/>
          <a:chOff x="0" y="0"/>
          <a:chExt cx="0" cy="0"/>
        </a:xfrm>
      </p:grpSpPr>
      <p:sp>
        <p:nvSpPr>
          <p:cNvPr id="23" name="Google Shape;23;p15"/>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2400"/>
              <a:buFont typeface="Arial Black"/>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tellysbilde" type="title">
  <p:cSld name="TITLE">
    <p:spTree>
      <p:nvGrpSpPr>
        <p:cNvPr id="1" name="Shape 24"/>
        <p:cNvGrpSpPr/>
        <p:nvPr/>
      </p:nvGrpSpPr>
      <p:grpSpPr>
        <a:xfrm>
          <a:off x="0" y="0"/>
          <a:ext cx="0" cy="0"/>
          <a:chOff x="0" y="0"/>
          <a:chExt cx="0" cy="0"/>
        </a:xfrm>
      </p:grpSpPr>
      <p:sp>
        <p:nvSpPr>
          <p:cNvPr id="25" name="Google Shape;25;p16"/>
          <p:cNvSpPr txBox="1">
            <a:spLocks noGrp="1"/>
          </p:cNvSpPr>
          <p:nvPr>
            <p:ph type="ctrTitle"/>
          </p:nvPr>
        </p:nvSpPr>
        <p:spPr>
          <a:xfrm>
            <a:off x="685802" y="1597820"/>
            <a:ext cx="7772400" cy="110251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16"/>
          <p:cNvSpPr txBox="1">
            <a:spLocks noGrp="1"/>
          </p:cNvSpPr>
          <p:nvPr>
            <p:ph type="subTitle" idx="1"/>
          </p:nvPr>
        </p:nvSpPr>
        <p:spPr>
          <a:xfrm>
            <a:off x="1371600" y="2914650"/>
            <a:ext cx="6400800" cy="1314450"/>
          </a:xfrm>
          <a:prstGeom prst="rect">
            <a:avLst/>
          </a:prstGeom>
          <a:noFill/>
          <a:ln>
            <a:noFill/>
          </a:ln>
        </p:spPr>
        <p:txBody>
          <a:bodyPr spcFirstLastPara="1" wrap="square" lIns="91425" tIns="45700" rIns="91425" bIns="45700" anchor="t" anchorCtr="0">
            <a:normAutofit/>
          </a:bodyPr>
          <a:lstStyle>
            <a:lvl1pPr lvl="0" algn="ctr">
              <a:spcBef>
                <a:spcPts val="360"/>
              </a:spcBef>
              <a:spcAft>
                <a:spcPts val="0"/>
              </a:spcAft>
              <a:buClr>
                <a:srgbClr val="888888"/>
              </a:buClr>
              <a:buSzPts val="1800"/>
              <a:buNone/>
              <a:defRPr>
                <a:solidFill>
                  <a:srgbClr val="888888"/>
                </a:solidFill>
              </a:defRPr>
            </a:lvl1pPr>
            <a:lvl2pPr lvl="1" algn="ctr">
              <a:spcBef>
                <a:spcPts val="320"/>
              </a:spcBef>
              <a:spcAft>
                <a:spcPts val="0"/>
              </a:spcAft>
              <a:buClr>
                <a:srgbClr val="888888"/>
              </a:buClr>
              <a:buSzPts val="1600"/>
              <a:buNone/>
              <a:defRPr>
                <a:solidFill>
                  <a:srgbClr val="888888"/>
                </a:solidFill>
              </a:defRPr>
            </a:lvl2pPr>
            <a:lvl3pPr lvl="2" algn="ctr">
              <a:spcBef>
                <a:spcPts val="280"/>
              </a:spcBef>
              <a:spcAft>
                <a:spcPts val="0"/>
              </a:spcAft>
              <a:buClr>
                <a:srgbClr val="888888"/>
              </a:buClr>
              <a:buSzPts val="1400"/>
              <a:buNone/>
              <a:defRPr>
                <a:solidFill>
                  <a:srgbClr val="888888"/>
                </a:solidFill>
              </a:defRPr>
            </a:lvl3pPr>
            <a:lvl4pPr lvl="3" algn="ctr">
              <a:spcBef>
                <a:spcPts val="240"/>
              </a:spcBef>
              <a:spcAft>
                <a:spcPts val="0"/>
              </a:spcAft>
              <a:buClr>
                <a:srgbClr val="888888"/>
              </a:buClr>
              <a:buSzPts val="1200"/>
              <a:buNone/>
              <a:defRPr>
                <a:solidFill>
                  <a:srgbClr val="888888"/>
                </a:solidFill>
              </a:defRPr>
            </a:lvl4pPr>
            <a:lvl5pPr lvl="4" algn="ctr">
              <a:spcBef>
                <a:spcPts val="240"/>
              </a:spcBef>
              <a:spcAft>
                <a:spcPts val="0"/>
              </a:spcAft>
              <a:buClr>
                <a:srgbClr val="888888"/>
              </a:buClr>
              <a:buSzPts val="12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7" name="Google Shape;27;p16"/>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 name="Google Shape;28;p16"/>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 name="Google Shape;29;p16"/>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tel og innhold" type="obj">
  <p:cSld name="OBJECT">
    <p:spTree>
      <p:nvGrpSpPr>
        <p:cNvPr id="1" name="Shape 30"/>
        <p:cNvGrpSpPr/>
        <p:nvPr/>
      </p:nvGrpSpPr>
      <p:grpSpPr>
        <a:xfrm>
          <a:off x="0" y="0"/>
          <a:ext cx="0" cy="0"/>
          <a:chOff x="0" y="0"/>
          <a:chExt cx="0" cy="0"/>
        </a:xfrm>
      </p:grpSpPr>
      <p:sp>
        <p:nvSpPr>
          <p:cNvPr id="31" name="Google Shape;31;p17"/>
          <p:cNvSpPr txBox="1">
            <a:spLocks noGrp="1"/>
          </p:cNvSpPr>
          <p:nvPr>
            <p:ph type="title"/>
          </p:nvPr>
        </p:nvSpPr>
        <p:spPr>
          <a:xfrm>
            <a:off x="0" y="262994"/>
            <a:ext cx="9144000" cy="64807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7"/>
          <p:cNvSpPr txBox="1">
            <a:spLocks noGrp="1"/>
          </p:cNvSpPr>
          <p:nvPr>
            <p:ph type="body" idx="1"/>
          </p:nvPr>
        </p:nvSpPr>
        <p:spPr>
          <a:xfrm>
            <a:off x="0" y="992075"/>
            <a:ext cx="9144000" cy="4027947"/>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nndelingsoverskrift" type="secHead">
  <p:cSld name="SECTION_HEADER">
    <p:spTree>
      <p:nvGrpSpPr>
        <p:cNvPr id="1" name="Shape 33"/>
        <p:cNvGrpSpPr/>
        <p:nvPr/>
      </p:nvGrpSpPr>
      <p:grpSpPr>
        <a:xfrm>
          <a:off x="0" y="0"/>
          <a:ext cx="0" cy="0"/>
          <a:chOff x="0" y="0"/>
          <a:chExt cx="0" cy="0"/>
        </a:xfrm>
      </p:grpSpPr>
      <p:sp>
        <p:nvSpPr>
          <p:cNvPr id="34" name="Google Shape;34;p18"/>
          <p:cNvSpPr txBox="1">
            <a:spLocks noGrp="1"/>
          </p:cNvSpPr>
          <p:nvPr>
            <p:ph type="title"/>
          </p:nvPr>
        </p:nvSpPr>
        <p:spPr>
          <a:xfrm>
            <a:off x="722314" y="3305176"/>
            <a:ext cx="7772400" cy="1021556"/>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4000"/>
              <a:buFont typeface="Arial Black"/>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8"/>
          <p:cNvSpPr txBox="1">
            <a:spLocks noGrp="1"/>
          </p:cNvSpPr>
          <p:nvPr>
            <p:ph type="body" idx="1"/>
          </p:nvPr>
        </p:nvSpPr>
        <p:spPr>
          <a:xfrm>
            <a:off x="722314" y="2180035"/>
            <a:ext cx="7772400" cy="112514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6" name="Google Shape;36;p18"/>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7" name="Google Shape;37;p18"/>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 name="Google Shape;38;p18"/>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o innholdsdeler" type="twoObj">
  <p:cSld name="TWO_OBJECTS">
    <p:spTree>
      <p:nvGrpSpPr>
        <p:cNvPr id="1" name="Shape 39"/>
        <p:cNvGrpSpPr/>
        <p:nvPr/>
      </p:nvGrpSpPr>
      <p:grpSpPr>
        <a:xfrm>
          <a:off x="0" y="0"/>
          <a:ext cx="0" cy="0"/>
          <a:chOff x="0" y="0"/>
          <a:chExt cx="0" cy="0"/>
        </a:xfrm>
      </p:grpSpPr>
      <p:sp>
        <p:nvSpPr>
          <p:cNvPr id="40" name="Google Shape;40;p19"/>
          <p:cNvSpPr txBox="1">
            <a:spLocks noGrp="1"/>
          </p:cNvSpPr>
          <p:nvPr>
            <p:ph type="title"/>
          </p:nvPr>
        </p:nvSpPr>
        <p:spPr>
          <a:xfrm>
            <a:off x="0" y="262994"/>
            <a:ext cx="9144000" cy="64807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19"/>
          <p:cNvSpPr txBox="1">
            <a:spLocks noGrp="1"/>
          </p:cNvSpPr>
          <p:nvPr>
            <p:ph type="body" idx="1"/>
          </p:nvPr>
        </p:nvSpPr>
        <p:spPr>
          <a:xfrm>
            <a:off x="457201" y="1200151"/>
            <a:ext cx="4038601" cy="3394472"/>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2" name="Google Shape;42;p19"/>
          <p:cNvSpPr txBox="1">
            <a:spLocks noGrp="1"/>
          </p:cNvSpPr>
          <p:nvPr>
            <p:ph type="body" idx="2"/>
          </p:nvPr>
        </p:nvSpPr>
        <p:spPr>
          <a:xfrm>
            <a:off x="4648200" y="1200151"/>
            <a:ext cx="4038601" cy="3394472"/>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3" name="Google Shape;43;p19"/>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 name="Google Shape;44;p19"/>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5" name="Google Shape;45;p19"/>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ammenligning" type="twoTxTwoObj">
  <p:cSld name="TWO_OBJECTS_WITH_TEXT">
    <p:spTree>
      <p:nvGrpSpPr>
        <p:cNvPr id="1" name="Shape 46"/>
        <p:cNvGrpSpPr/>
        <p:nvPr/>
      </p:nvGrpSpPr>
      <p:grpSpPr>
        <a:xfrm>
          <a:off x="0" y="0"/>
          <a:ext cx="0" cy="0"/>
          <a:chOff x="0" y="0"/>
          <a:chExt cx="0" cy="0"/>
        </a:xfrm>
      </p:grpSpPr>
      <p:sp>
        <p:nvSpPr>
          <p:cNvPr id="47" name="Google Shape;47;p20"/>
          <p:cNvSpPr txBox="1">
            <a:spLocks noGrp="1"/>
          </p:cNvSpPr>
          <p:nvPr>
            <p:ph type="title"/>
          </p:nvPr>
        </p:nvSpPr>
        <p:spPr>
          <a:xfrm>
            <a:off x="0" y="262994"/>
            <a:ext cx="9144000" cy="64807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32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20"/>
          <p:cNvSpPr txBox="1">
            <a:spLocks noGrp="1"/>
          </p:cNvSpPr>
          <p:nvPr>
            <p:ph type="body" idx="1"/>
          </p:nvPr>
        </p:nvSpPr>
        <p:spPr>
          <a:xfrm>
            <a:off x="457200" y="1151335"/>
            <a:ext cx="4040188" cy="47982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9" name="Google Shape;49;p20"/>
          <p:cNvSpPr txBox="1">
            <a:spLocks noGrp="1"/>
          </p:cNvSpPr>
          <p:nvPr>
            <p:ph type="body" idx="2"/>
          </p:nvPr>
        </p:nvSpPr>
        <p:spPr>
          <a:xfrm>
            <a:off x="457200" y="1631156"/>
            <a:ext cx="4040188" cy="2963466"/>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0" name="Google Shape;50;p20"/>
          <p:cNvSpPr txBox="1">
            <a:spLocks noGrp="1"/>
          </p:cNvSpPr>
          <p:nvPr>
            <p:ph type="body" idx="3"/>
          </p:nvPr>
        </p:nvSpPr>
        <p:spPr>
          <a:xfrm>
            <a:off x="4645028" y="1151335"/>
            <a:ext cx="4041774" cy="47982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1" name="Google Shape;51;p20"/>
          <p:cNvSpPr txBox="1">
            <a:spLocks noGrp="1"/>
          </p:cNvSpPr>
          <p:nvPr>
            <p:ph type="body" idx="4"/>
          </p:nvPr>
        </p:nvSpPr>
        <p:spPr>
          <a:xfrm>
            <a:off x="4645028" y="1631156"/>
            <a:ext cx="4041774" cy="2963466"/>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2" name="Google Shape;52;p20"/>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20"/>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2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re tittel"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21"/>
          <p:cNvSpPr txBox="1">
            <a:spLocks noGrp="1"/>
          </p:cNvSpPr>
          <p:nvPr>
            <p:ph type="title"/>
          </p:nvPr>
        </p:nvSpPr>
        <p:spPr>
          <a:xfrm>
            <a:off x="0" y="262994"/>
            <a:ext cx="9144000" cy="64807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21"/>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8" name="Google Shape;58;p21"/>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21"/>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nnhold med tekst" type="objTx">
  <p:cSld name="OBJECT_WITH_CAPTION_TEXT">
    <p:spTree>
      <p:nvGrpSpPr>
        <p:cNvPr id="1" name="Shape 60"/>
        <p:cNvGrpSpPr/>
        <p:nvPr/>
      </p:nvGrpSpPr>
      <p:grpSpPr>
        <a:xfrm>
          <a:off x="0" y="0"/>
          <a:ext cx="0" cy="0"/>
          <a:chOff x="0" y="0"/>
          <a:chExt cx="0" cy="0"/>
        </a:xfrm>
      </p:grpSpPr>
      <p:sp>
        <p:nvSpPr>
          <p:cNvPr id="61" name="Google Shape;61;p22"/>
          <p:cNvSpPr txBox="1">
            <a:spLocks noGrp="1"/>
          </p:cNvSpPr>
          <p:nvPr>
            <p:ph type="title"/>
          </p:nvPr>
        </p:nvSpPr>
        <p:spPr>
          <a:xfrm>
            <a:off x="457202" y="204787"/>
            <a:ext cx="3008313" cy="8715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1"/>
              </a:buClr>
              <a:buSzPts val="2000"/>
              <a:buFont typeface="Arial Black"/>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22"/>
          <p:cNvSpPr txBox="1">
            <a:spLocks noGrp="1"/>
          </p:cNvSpPr>
          <p:nvPr>
            <p:ph type="body" idx="1"/>
          </p:nvPr>
        </p:nvSpPr>
        <p:spPr>
          <a:xfrm>
            <a:off x="3575052" y="204789"/>
            <a:ext cx="5111749" cy="4389835"/>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3" name="Google Shape;63;p22"/>
          <p:cNvSpPr txBox="1">
            <a:spLocks noGrp="1"/>
          </p:cNvSpPr>
          <p:nvPr>
            <p:ph type="body" idx="2"/>
          </p:nvPr>
        </p:nvSpPr>
        <p:spPr>
          <a:xfrm>
            <a:off x="457202" y="1076326"/>
            <a:ext cx="3008313" cy="3518297"/>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4" name="Google Shape;64;p22"/>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22"/>
          <p:cNvSpPr txBox="1">
            <a:spLocks noGrp="1"/>
          </p:cNvSpPr>
          <p:nvPr>
            <p:ph type="ftr" idx="11"/>
          </p:nvPr>
        </p:nvSpPr>
        <p:spPr>
          <a:xfrm>
            <a:off x="3124202" y="4767263"/>
            <a:ext cx="28956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2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no-N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8D8D8"/>
        </a:solid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0" y="262994"/>
            <a:ext cx="9144000" cy="64807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Clr>
                <a:schemeClr val="dk1"/>
              </a:buClr>
              <a:buSzPts val="3200"/>
              <a:buFont typeface="Arial Black"/>
              <a:buNone/>
              <a:defRPr sz="3200" b="0" i="0" u="none" strike="noStrike" cap="none">
                <a:solidFill>
                  <a:schemeClr val="dk1"/>
                </a:solidFill>
                <a:latin typeface="Arial Black"/>
                <a:ea typeface="Arial Black"/>
                <a:cs typeface="Arial Black"/>
                <a:sym typeface="Arial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3"/>
          <p:cNvSpPr txBox="1">
            <a:spLocks noGrp="1"/>
          </p:cNvSpPr>
          <p:nvPr>
            <p:ph type="body" idx="1"/>
          </p:nvPr>
        </p:nvSpPr>
        <p:spPr>
          <a:xfrm>
            <a:off x="0" y="1113588"/>
            <a:ext cx="9144000" cy="3906434"/>
          </a:xfrm>
          <a:prstGeom prst="rect">
            <a:avLst/>
          </a:prstGeom>
          <a:noFill/>
          <a:ln>
            <a:noFill/>
          </a:ln>
        </p:spPr>
        <p:txBody>
          <a:bodyPr spcFirstLastPara="1" wrap="square" lIns="91425" tIns="45700" rIns="91425" bIns="45700" anchor="t" anchorCtr="0">
            <a:normAutofit/>
          </a:bodyPr>
          <a:lstStyle>
            <a:lvl1pPr marL="457200" marR="0" lvl="0"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L="1828800" marR="0" lvl="3"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304800" algn="l" rtl="0">
              <a:spcBef>
                <a:spcPts val="24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3"/>
          <p:cNvSpPr/>
          <p:nvPr/>
        </p:nvSpPr>
        <p:spPr>
          <a:xfrm>
            <a:off x="0" y="0"/>
            <a:ext cx="9144000" cy="262994"/>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3" name="Google Shape;13;p13" descr="https://cdn.discordapp.com/attachments/287519461894782976/627802676905771009/Virtual_Intelligence_Service_only_logo.PNG"/>
          <p:cNvPicPr preferRelativeResize="0"/>
          <p:nvPr/>
        </p:nvPicPr>
        <p:blipFill rotWithShape="1">
          <a:blip r:embed="rId14">
            <a:alphaModFix/>
          </a:blip>
          <a:srcRect/>
          <a:stretch/>
        </p:blipFill>
        <p:spPr>
          <a:xfrm>
            <a:off x="35497" y="1"/>
            <a:ext cx="288031" cy="267494"/>
          </a:xfrm>
          <a:prstGeom prst="rect">
            <a:avLst/>
          </a:prstGeom>
          <a:noFill/>
          <a:ln>
            <a:noFill/>
          </a:ln>
        </p:spPr>
      </p:pic>
      <p:sp>
        <p:nvSpPr>
          <p:cNvPr id="14" name="Google Shape;14;p13"/>
          <p:cNvSpPr/>
          <p:nvPr/>
        </p:nvSpPr>
        <p:spPr>
          <a:xfrm>
            <a:off x="0" y="5020022"/>
            <a:ext cx="9144000" cy="123478"/>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 name="Google Shape;15;p13"/>
          <p:cNvSpPr txBox="1"/>
          <p:nvPr/>
        </p:nvSpPr>
        <p:spPr>
          <a:xfrm>
            <a:off x="251520" y="21273"/>
            <a:ext cx="6272697"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no-NO" sz="1000" b="0" i="0" u="none" strike="noStrike" cap="none">
                <a:solidFill>
                  <a:schemeClr val="dk1"/>
                </a:solidFill>
                <a:latin typeface="Arial Black"/>
                <a:ea typeface="Arial Black"/>
                <a:cs typeface="Arial Black"/>
                <a:sym typeface="Arial Black"/>
              </a:rPr>
              <a:t>Virtual Intelligence Service</a:t>
            </a:r>
            <a:endParaRPr/>
          </a:p>
        </p:txBody>
      </p:sp>
      <p:sp>
        <p:nvSpPr>
          <p:cNvPr id="16" name="Google Shape;16;p13"/>
          <p:cNvSpPr txBox="1"/>
          <p:nvPr/>
        </p:nvSpPr>
        <p:spPr>
          <a:xfrm>
            <a:off x="0" y="5028547"/>
            <a:ext cx="9144000" cy="107722"/>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no-NO" sz="700" b="1">
                <a:solidFill>
                  <a:schemeClr val="lt1"/>
                </a:solidFill>
                <a:latin typeface="Arial Black"/>
                <a:ea typeface="Arial Black"/>
                <a:cs typeface="Arial Black"/>
                <a:sym typeface="Arial Black"/>
              </a:rPr>
              <a:t>Victoria Per Intellectum</a:t>
            </a:r>
            <a:endParaRPr sz="700" b="1">
              <a:solidFill>
                <a:schemeClr val="lt1"/>
              </a:solidFill>
              <a:latin typeface="Arial Black"/>
              <a:ea typeface="Arial Black"/>
              <a:cs typeface="Arial Black"/>
              <a:sym typeface="Arial Black"/>
            </a:endParaRPr>
          </a:p>
        </p:txBody>
      </p:sp>
      <p:sp>
        <p:nvSpPr>
          <p:cNvPr id="17" name="Google Shape;17;p13"/>
          <p:cNvSpPr/>
          <p:nvPr/>
        </p:nvSpPr>
        <p:spPr>
          <a:xfrm>
            <a:off x="0" y="0"/>
            <a:ext cx="9144000" cy="5143500"/>
          </a:xfrm>
          <a:prstGeom prst="rect">
            <a:avLst/>
          </a:prstGeom>
          <a:no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 descr="https://cdn.discordapp.com/attachments/287519461894782976/627800830069964800/Virtual_Intelligence_Service_Logo.PNG"/>
          <p:cNvPicPr preferRelativeResize="0"/>
          <p:nvPr/>
        </p:nvPicPr>
        <p:blipFill rotWithShape="1">
          <a:blip r:embed="rId3">
            <a:alphaModFix/>
          </a:blip>
          <a:srcRect b="10000"/>
          <a:stretch/>
        </p:blipFill>
        <p:spPr>
          <a:xfrm>
            <a:off x="-9765592" y="344003"/>
            <a:ext cx="8951266" cy="1822703"/>
          </a:xfrm>
          <a:prstGeom prst="rect">
            <a:avLst/>
          </a:prstGeom>
          <a:noFill/>
          <a:ln>
            <a:noFill/>
          </a:ln>
        </p:spPr>
      </p:pic>
      <p:sp>
        <p:nvSpPr>
          <p:cNvPr id="92" name="Google Shape;92;p1"/>
          <p:cNvSpPr txBox="1"/>
          <p:nvPr/>
        </p:nvSpPr>
        <p:spPr>
          <a:xfrm>
            <a:off x="0" y="2987652"/>
            <a:ext cx="9144000" cy="95406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no-NO" sz="2800" b="1" dirty="0">
                <a:solidFill>
                  <a:schemeClr val="dk1"/>
                </a:solidFill>
                <a:latin typeface="Arial Black"/>
                <a:ea typeface="Arial Black"/>
                <a:cs typeface="Arial Black"/>
                <a:sym typeface="Arial Black"/>
              </a:rPr>
              <a:t>OPAR D+</a:t>
            </a:r>
            <a:r>
              <a:rPr lang="en-US" sz="2800" b="1" dirty="0">
                <a:solidFill>
                  <a:schemeClr val="dk1"/>
                </a:solidFill>
                <a:latin typeface="Arial Black"/>
                <a:ea typeface="Arial Black"/>
                <a:cs typeface="Arial Black"/>
                <a:sym typeface="Arial Black"/>
              </a:rPr>
              <a:t>8</a:t>
            </a:r>
            <a:r>
              <a:rPr lang="no-NO" sz="2800" b="1" dirty="0">
                <a:solidFill>
                  <a:schemeClr val="dk1"/>
                </a:solidFill>
                <a:latin typeface="Arial Black"/>
                <a:ea typeface="Arial Black"/>
                <a:cs typeface="Arial Black"/>
                <a:sym typeface="Arial Black"/>
              </a:rPr>
              <a:t> </a:t>
            </a:r>
            <a:r>
              <a:rPr lang="en-US" sz="2800" b="1" dirty="0">
                <a:solidFill>
                  <a:schemeClr val="dk1"/>
                </a:solidFill>
                <a:latin typeface="Arial Black"/>
                <a:ea typeface="Arial Black"/>
                <a:cs typeface="Arial Black"/>
                <a:sym typeface="Arial Black"/>
              </a:rPr>
              <a:t>IADS</a:t>
            </a:r>
            <a:endParaRPr sz="1400" b="1" dirty="0">
              <a:solidFill>
                <a:schemeClr val="dk1"/>
              </a:solidFill>
              <a:latin typeface="Arial Black"/>
              <a:ea typeface="Arial Black"/>
              <a:cs typeface="Arial Black"/>
              <a:sym typeface="Arial Black"/>
            </a:endParaRPr>
          </a:p>
          <a:p>
            <a:pPr marL="0" marR="0" lvl="0" indent="0" algn="ctr" rtl="0">
              <a:spcBef>
                <a:spcPts val="0"/>
              </a:spcBef>
              <a:spcAft>
                <a:spcPts val="0"/>
              </a:spcAft>
              <a:buNone/>
            </a:pPr>
            <a:r>
              <a:rPr lang="no-NO" sz="2800" b="1" dirty="0">
                <a:solidFill>
                  <a:schemeClr val="dk1"/>
                </a:solidFill>
                <a:latin typeface="Arial Black"/>
                <a:ea typeface="Arial Black"/>
                <a:cs typeface="Arial Black"/>
                <a:sym typeface="Arial Black"/>
              </a:rPr>
              <a:t>INTSUM VIS-</a:t>
            </a:r>
            <a:r>
              <a:rPr lang="en-US" sz="2800" b="1" dirty="0">
                <a:solidFill>
                  <a:schemeClr val="dk1"/>
                </a:solidFill>
                <a:latin typeface="Arial Black"/>
                <a:ea typeface="Arial Black"/>
                <a:cs typeface="Arial Black"/>
                <a:sym typeface="Arial Black"/>
              </a:rPr>
              <a:t>IADS</a:t>
            </a:r>
            <a:r>
              <a:rPr lang="no-NO" sz="2800" b="1" dirty="0">
                <a:solidFill>
                  <a:schemeClr val="dk1"/>
                </a:solidFill>
                <a:latin typeface="Arial Black"/>
                <a:ea typeface="Arial Black"/>
                <a:cs typeface="Arial Black"/>
                <a:sym typeface="Arial Black"/>
              </a:rPr>
              <a:t>-00</a:t>
            </a:r>
            <a:r>
              <a:rPr lang="en-US" sz="2800" b="1" dirty="0">
                <a:solidFill>
                  <a:schemeClr val="dk1"/>
                </a:solidFill>
                <a:latin typeface="Arial Black"/>
                <a:ea typeface="Arial Black"/>
                <a:cs typeface="Arial Black"/>
                <a:sym typeface="Arial Black"/>
              </a:rPr>
              <a:t>1</a:t>
            </a:r>
            <a:endParaRPr sz="2800" b="1" dirty="0">
              <a:solidFill>
                <a:schemeClr val="dk1"/>
              </a:solidFill>
              <a:latin typeface="MS Mincho"/>
              <a:ea typeface="MS Mincho"/>
              <a:cs typeface="MS Mincho"/>
              <a:sym typeface="MS Mincho"/>
            </a:endParaRPr>
          </a:p>
        </p:txBody>
      </p:sp>
      <p:sp>
        <p:nvSpPr>
          <p:cNvPr id="93" name="Google Shape;93;p1"/>
          <p:cNvSpPr txBox="1"/>
          <p:nvPr/>
        </p:nvSpPr>
        <p:spPr>
          <a:xfrm>
            <a:off x="322899" y="4016463"/>
            <a:ext cx="8542468" cy="600164"/>
          </a:xfrm>
          <a:prstGeom prst="rect">
            <a:avLst/>
          </a:prstGeom>
          <a:noFill/>
          <a:ln w="31750"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spcBef>
                <a:spcPts val="0"/>
              </a:spcBef>
              <a:spcAft>
                <a:spcPts val="0"/>
              </a:spcAft>
              <a:buNone/>
            </a:pPr>
            <a:r>
              <a:rPr lang="no-NO" sz="1100" b="1">
                <a:solidFill>
                  <a:schemeClr val="dk1"/>
                </a:solidFill>
                <a:latin typeface="Calibri"/>
                <a:ea typeface="Calibri"/>
                <a:cs typeface="Calibri"/>
                <a:sym typeface="Calibri"/>
              </a:rPr>
              <a:t>DISCLAIMER: </a:t>
            </a:r>
            <a:endParaRPr/>
          </a:p>
          <a:p>
            <a:pPr marL="0" marR="0" lvl="0" indent="0" algn="ctr" rtl="0">
              <a:spcBef>
                <a:spcPts val="0"/>
              </a:spcBef>
              <a:spcAft>
                <a:spcPts val="0"/>
              </a:spcAft>
              <a:buNone/>
            </a:pPr>
            <a:r>
              <a:rPr lang="no-NO" sz="1100">
                <a:solidFill>
                  <a:schemeClr val="dk1"/>
                </a:solidFill>
                <a:latin typeface="Calibri"/>
                <a:ea typeface="Calibri"/>
                <a:cs typeface="Calibri"/>
                <a:sym typeface="Calibri"/>
              </a:rPr>
              <a:t>This is for multiplayer online gaming using the Digital Combat Systems simulation software published by Eagle Dynamics. The information is not in any way suitable for real world use or operations.</a:t>
            </a:r>
            <a:endParaRPr sz="1100">
              <a:solidFill>
                <a:schemeClr val="dk1"/>
              </a:solidFill>
              <a:latin typeface="Calibri"/>
              <a:ea typeface="Calibri"/>
              <a:cs typeface="Calibri"/>
              <a:sym typeface="Calibri"/>
            </a:endParaRPr>
          </a:p>
        </p:txBody>
      </p:sp>
      <p:sp>
        <p:nvSpPr>
          <p:cNvPr id="94" name="Google Shape;94;p1"/>
          <p:cNvSpPr txBox="1"/>
          <p:nvPr/>
        </p:nvSpPr>
        <p:spPr>
          <a:xfrm>
            <a:off x="1371644" y="4766114"/>
            <a:ext cx="6784754"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no-NO" sz="1400" dirty="0">
                <a:solidFill>
                  <a:schemeClr val="dk1"/>
                </a:solidFill>
                <a:latin typeface="Arial"/>
                <a:ea typeface="Arial"/>
                <a:cs typeface="Arial"/>
                <a:sym typeface="Arial"/>
              </a:rPr>
              <a:t>Published: </a:t>
            </a:r>
            <a:r>
              <a:rPr lang="en-US" sz="1400" dirty="0">
                <a:solidFill>
                  <a:schemeClr val="dk1"/>
                </a:solidFill>
                <a:latin typeface="Arial"/>
                <a:ea typeface="Arial"/>
                <a:cs typeface="Arial"/>
                <a:sym typeface="Arial"/>
              </a:rPr>
              <a:t>2021-03-04</a:t>
            </a:r>
            <a:endParaRPr dirty="0"/>
          </a:p>
        </p:txBody>
      </p:sp>
      <p:sp>
        <p:nvSpPr>
          <p:cNvPr id="95" name="Google Shape;95;p1"/>
          <p:cNvSpPr txBox="1"/>
          <p:nvPr/>
        </p:nvSpPr>
        <p:spPr>
          <a:xfrm>
            <a:off x="1371644" y="4585046"/>
            <a:ext cx="6784754"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no-NO" sz="1400" dirty="0">
                <a:solidFill>
                  <a:schemeClr val="dk1"/>
                </a:solidFill>
                <a:latin typeface="Arial"/>
                <a:ea typeface="Arial"/>
                <a:cs typeface="Arial"/>
                <a:sym typeface="Arial"/>
              </a:rPr>
              <a:t>Version: </a:t>
            </a:r>
            <a:r>
              <a:rPr lang="en-US" sz="1400" dirty="0">
                <a:solidFill>
                  <a:schemeClr val="dk1"/>
                </a:solidFill>
                <a:latin typeface="Arial"/>
                <a:ea typeface="Arial"/>
                <a:cs typeface="Arial"/>
                <a:sym typeface="Arial"/>
              </a:rPr>
              <a:t>1.0</a:t>
            </a:r>
            <a:endParaRPr dirty="0"/>
          </a:p>
        </p:txBody>
      </p:sp>
      <p:pic>
        <p:nvPicPr>
          <p:cNvPr id="96" name="Google Shape;96;p1" descr="C:\Users\Sjefen\Desktop\OPUF VIS logo\Virtual_Intelligence_Service_only_logo.PNG"/>
          <p:cNvPicPr preferRelativeResize="0"/>
          <p:nvPr/>
        </p:nvPicPr>
        <p:blipFill rotWithShape="1">
          <a:blip r:embed="rId4">
            <a:alphaModFix/>
          </a:blip>
          <a:srcRect/>
          <a:stretch/>
        </p:blipFill>
        <p:spPr>
          <a:xfrm>
            <a:off x="3460353" y="205011"/>
            <a:ext cx="2225675" cy="1958975"/>
          </a:xfrm>
          <a:prstGeom prst="rect">
            <a:avLst/>
          </a:prstGeom>
          <a:noFill/>
          <a:ln>
            <a:noFill/>
          </a:ln>
        </p:spPr>
      </p:pic>
      <p:sp>
        <p:nvSpPr>
          <p:cNvPr id="97" name="Google Shape;97;p1"/>
          <p:cNvSpPr txBox="1"/>
          <p:nvPr/>
        </p:nvSpPr>
        <p:spPr>
          <a:xfrm>
            <a:off x="1999109" y="2067694"/>
            <a:ext cx="5143500" cy="7386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no-NO" sz="2400" b="1" dirty="0">
                <a:solidFill>
                  <a:srgbClr val="35261F"/>
                </a:solidFill>
                <a:latin typeface="Constantia"/>
                <a:ea typeface="Constantia"/>
                <a:cs typeface="Constantia"/>
                <a:sym typeface="Constantia"/>
              </a:rPr>
              <a:t>VIRTUAL INTELLIGENCE SERVICE</a:t>
            </a:r>
            <a:endParaRPr dirty="0"/>
          </a:p>
          <a:p>
            <a:pPr marL="0" marR="0" lvl="0" indent="0" algn="ctr" rtl="0">
              <a:spcBef>
                <a:spcPts val="0"/>
              </a:spcBef>
              <a:spcAft>
                <a:spcPts val="0"/>
              </a:spcAft>
              <a:buNone/>
            </a:pPr>
            <a:r>
              <a:rPr lang="no-NO" sz="1800" b="1" i="1" dirty="0">
                <a:solidFill>
                  <a:srgbClr val="35261F"/>
                </a:solidFill>
                <a:latin typeface="Constantia"/>
                <a:ea typeface="Constantia"/>
                <a:cs typeface="Constantia"/>
                <a:sym typeface="Constantia"/>
              </a:rPr>
              <a:t>VICTORIA PER INTELLECTUM</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12"/>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2400"/>
              <a:buFont typeface="Arial Black"/>
              <a:buNone/>
            </a:pPr>
            <a:r>
              <a:rPr lang="no-NO" dirty="0"/>
              <a:t>INTELLIGENCE GAPS</a:t>
            </a:r>
            <a:r>
              <a:rPr lang="en-US" dirty="0"/>
              <a:t> FILLED</a:t>
            </a:r>
            <a:endParaRPr dirty="0"/>
          </a:p>
        </p:txBody>
      </p:sp>
      <p:sp>
        <p:nvSpPr>
          <p:cNvPr id="306" name="Google Shape;306;p12"/>
          <p:cNvSpPr/>
          <p:nvPr/>
        </p:nvSpPr>
        <p:spPr>
          <a:xfrm>
            <a:off x="-928726"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307" name="Google Shape;307;p12"/>
          <p:cNvSpPr/>
          <p:nvPr/>
        </p:nvSpPr>
        <p:spPr>
          <a:xfrm>
            <a:off x="-642974"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308" name="Google Shape;308;p12"/>
          <p:cNvSpPr/>
          <p:nvPr/>
        </p:nvSpPr>
        <p:spPr>
          <a:xfrm>
            <a:off x="-928726"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309" name="Google Shape;309;p12"/>
          <p:cNvSpPr/>
          <p:nvPr/>
        </p:nvSpPr>
        <p:spPr>
          <a:xfrm>
            <a:off x="-642974"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310" name="Google Shape;310;p12"/>
          <p:cNvSpPr/>
          <p:nvPr/>
        </p:nvSpPr>
        <p:spPr>
          <a:xfrm>
            <a:off x="-928726"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311" name="Google Shape;311;p12"/>
          <p:cNvSpPr/>
          <p:nvPr/>
        </p:nvSpPr>
        <p:spPr>
          <a:xfrm>
            <a:off x="-642974"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312" name="Google Shape;312;p12"/>
          <p:cNvSpPr/>
          <p:nvPr/>
        </p:nvSpPr>
        <p:spPr>
          <a:xfrm>
            <a:off x="-928726"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313" name="Google Shape;313;p12"/>
          <p:cNvSpPr/>
          <p:nvPr/>
        </p:nvSpPr>
        <p:spPr>
          <a:xfrm>
            <a:off x="-642974"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314" name="Google Shape;314;p12"/>
          <p:cNvSpPr/>
          <p:nvPr/>
        </p:nvSpPr>
        <p:spPr>
          <a:xfrm>
            <a:off x="-928726"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315" name="Google Shape;315;p12"/>
          <p:cNvSpPr/>
          <p:nvPr/>
        </p:nvSpPr>
        <p:spPr>
          <a:xfrm>
            <a:off x="-642974"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316" name="Google Shape;316;p12"/>
          <p:cNvSpPr/>
          <p:nvPr/>
        </p:nvSpPr>
        <p:spPr>
          <a:xfrm>
            <a:off x="-928726"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317" name="Google Shape;317;p12"/>
          <p:cNvSpPr/>
          <p:nvPr/>
        </p:nvSpPr>
        <p:spPr>
          <a:xfrm>
            <a:off x="-642974"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19" name="Google Shape;165;p5">
            <a:extLst>
              <a:ext uri="{FF2B5EF4-FFF2-40B4-BE49-F238E27FC236}">
                <a16:creationId xmlns:a16="http://schemas.microsoft.com/office/drawing/2014/main" id="{55F232AC-5506-4E53-9868-596BF142DC28}"/>
              </a:ext>
            </a:extLst>
          </p:cNvPr>
          <p:cNvSpPr txBox="1"/>
          <p:nvPr/>
        </p:nvSpPr>
        <p:spPr>
          <a:xfrm>
            <a:off x="110065" y="664090"/>
            <a:ext cx="3348155" cy="428628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lnSpcReduction="10000"/>
          </a:bodyPr>
          <a:lstStyle/>
          <a:p>
            <a:pPr marL="228600" marR="0" lvl="0" indent="-228600" algn="l" rtl="0">
              <a:spcBef>
                <a:spcPts val="0"/>
              </a:spcBef>
              <a:spcAft>
                <a:spcPts val="0"/>
              </a:spcAft>
              <a:buAutoNum type="arabicPeriod"/>
            </a:pPr>
            <a:r>
              <a:rPr lang="en-US" sz="1200" b="1" dirty="0">
                <a:solidFill>
                  <a:schemeClr val="dk1"/>
                </a:solidFill>
                <a:latin typeface="Calibri"/>
                <a:ea typeface="Calibri"/>
                <a:cs typeface="Calibri"/>
                <a:sym typeface="Calibri"/>
              </a:rPr>
              <a:t>Russian forces confirmed present in </a:t>
            </a:r>
            <a:r>
              <a:rPr lang="en-US" sz="1200" b="1" dirty="0" err="1">
                <a:solidFill>
                  <a:schemeClr val="dk1"/>
                </a:solidFill>
                <a:latin typeface="Calibri"/>
                <a:ea typeface="Calibri"/>
                <a:cs typeface="Calibri"/>
                <a:sym typeface="Calibri"/>
              </a:rPr>
              <a:t>Bassel</a:t>
            </a:r>
            <a:r>
              <a:rPr lang="en-US" sz="1200" b="1" dirty="0">
                <a:solidFill>
                  <a:schemeClr val="dk1"/>
                </a:solidFill>
                <a:latin typeface="Calibri"/>
                <a:ea typeface="Calibri"/>
                <a:cs typeface="Calibri"/>
                <a:sym typeface="Calibri"/>
              </a:rPr>
              <a:t> Al-Assad - SA-10 , Hinds, Drones, at least two armed SU-27s and four SU-34s.</a:t>
            </a:r>
            <a:br>
              <a:rPr lang="en-US" sz="1200" b="1" dirty="0">
                <a:solidFill>
                  <a:schemeClr val="dk1"/>
                </a:solidFill>
                <a:latin typeface="Calibri"/>
                <a:ea typeface="Calibri"/>
                <a:cs typeface="Calibri"/>
                <a:sym typeface="Calibri"/>
              </a:rPr>
            </a:br>
            <a:endParaRPr lang="en-US" sz="1200" b="1" dirty="0">
              <a:solidFill>
                <a:schemeClr val="dk1"/>
              </a:solidFill>
              <a:latin typeface="Calibri"/>
              <a:ea typeface="Calibri"/>
              <a:cs typeface="Calibri"/>
              <a:sym typeface="Calibri"/>
            </a:endParaRPr>
          </a:p>
          <a:p>
            <a:pPr marL="228600" marR="0" lvl="0" indent="-228600" algn="l" rtl="0">
              <a:spcBef>
                <a:spcPts val="0"/>
              </a:spcBef>
              <a:spcAft>
                <a:spcPts val="0"/>
              </a:spcAft>
              <a:buAutoNum type="arabicPeriod"/>
            </a:pPr>
            <a:r>
              <a:rPr lang="en-US" sz="1200" b="1" dirty="0">
                <a:solidFill>
                  <a:schemeClr val="dk1"/>
                </a:solidFill>
                <a:latin typeface="Calibri"/>
                <a:ea typeface="Calibri"/>
                <a:cs typeface="Calibri"/>
                <a:sym typeface="Calibri"/>
              </a:rPr>
              <a:t>QRA - reaction times assessed 10-15min </a:t>
            </a:r>
            <a:r>
              <a:rPr lang="en-US" sz="1200" dirty="0">
                <a:solidFill>
                  <a:schemeClr val="dk1"/>
                </a:solidFill>
                <a:latin typeface="Calibri"/>
                <a:ea typeface="Calibri"/>
                <a:cs typeface="Calibri"/>
                <a:sym typeface="Calibri"/>
              </a:rPr>
              <a:t>(D2_F30 - Mezzeh AB - D8 MIG29 QRAs).</a:t>
            </a:r>
            <a:br>
              <a:rPr lang="en-US" sz="1200" b="1" dirty="0">
                <a:solidFill>
                  <a:schemeClr val="dk1"/>
                </a:solidFill>
                <a:latin typeface="Calibri"/>
                <a:ea typeface="Calibri"/>
                <a:cs typeface="Calibri"/>
                <a:sym typeface="Calibri"/>
              </a:rPr>
            </a:br>
            <a:endParaRPr lang="en-US" sz="1200" b="1" dirty="0">
              <a:solidFill>
                <a:schemeClr val="dk1"/>
              </a:solidFill>
              <a:latin typeface="Calibri"/>
              <a:ea typeface="Calibri"/>
              <a:cs typeface="Calibri"/>
              <a:sym typeface="Calibri"/>
            </a:endParaRPr>
          </a:p>
          <a:p>
            <a:pPr marL="228600" marR="0" lvl="0" indent="-228600" algn="l" rtl="0">
              <a:spcBef>
                <a:spcPts val="0"/>
              </a:spcBef>
              <a:spcAft>
                <a:spcPts val="0"/>
              </a:spcAft>
              <a:buAutoNum type="arabicPeriod"/>
            </a:pPr>
            <a:r>
              <a:rPr lang="en-US" sz="1200" b="1" dirty="0">
                <a:solidFill>
                  <a:schemeClr val="dk1"/>
                </a:solidFill>
                <a:latin typeface="Calibri"/>
                <a:ea typeface="Calibri"/>
                <a:cs typeface="Calibri"/>
                <a:sym typeface="Calibri"/>
              </a:rPr>
              <a:t>Identified EWR sites still active in North Sector.</a:t>
            </a:r>
            <a:br>
              <a:rPr lang="pt-BR" sz="1200" b="1" dirty="0">
                <a:solidFill>
                  <a:schemeClr val="dk1"/>
                </a:solidFill>
                <a:latin typeface="Calibri"/>
                <a:ea typeface="Calibri"/>
                <a:cs typeface="Calibri"/>
                <a:sym typeface="Calibri"/>
              </a:rPr>
            </a:br>
            <a:r>
              <a:rPr lang="pt-BR" sz="1200" b="1" dirty="0">
                <a:solidFill>
                  <a:schemeClr val="dk1"/>
                </a:solidFill>
                <a:latin typeface="Calibri"/>
                <a:ea typeface="Calibri"/>
                <a:cs typeface="Calibri"/>
                <a:sym typeface="Calibri"/>
              </a:rPr>
              <a:t>D8_28 - D3_19 </a:t>
            </a:r>
            <a:r>
              <a:rPr lang="pt-BR" sz="1200" dirty="0">
                <a:solidFill>
                  <a:schemeClr val="dk1"/>
                </a:solidFill>
                <a:latin typeface="Calibri"/>
                <a:ea typeface="Calibri"/>
                <a:cs typeface="Calibri"/>
                <a:sym typeface="Calibri"/>
              </a:rPr>
              <a:t>EWR 55G6 N 35 24.000 E 035 57.000</a:t>
            </a:r>
            <a:br>
              <a:rPr lang="pt-BR" sz="1200" dirty="0">
                <a:solidFill>
                  <a:schemeClr val="dk1"/>
                </a:solidFill>
                <a:latin typeface="Calibri"/>
                <a:ea typeface="Calibri"/>
                <a:cs typeface="Calibri"/>
                <a:sym typeface="Calibri"/>
              </a:rPr>
            </a:br>
            <a:r>
              <a:rPr lang="pt-BR" sz="1200" b="1" dirty="0">
                <a:solidFill>
                  <a:schemeClr val="dk1"/>
                </a:solidFill>
                <a:latin typeface="Calibri"/>
                <a:ea typeface="Calibri"/>
                <a:cs typeface="Calibri"/>
                <a:sym typeface="Calibri"/>
              </a:rPr>
              <a:t>D3_H22 </a:t>
            </a:r>
            <a:r>
              <a:rPr lang="pt-BR" sz="1200" dirty="0">
                <a:solidFill>
                  <a:schemeClr val="dk1"/>
                </a:solidFill>
                <a:latin typeface="Calibri"/>
                <a:ea typeface="Calibri"/>
                <a:cs typeface="Calibri"/>
                <a:sym typeface="Calibri"/>
              </a:rPr>
              <a:t>EWR 55G6 N 35 44.500 E 038 33.500</a:t>
            </a:r>
          </a:p>
          <a:p>
            <a:pPr marR="0" lvl="0" algn="l" rtl="0">
              <a:spcBef>
                <a:spcPts val="0"/>
              </a:spcBef>
              <a:spcAft>
                <a:spcPts val="0"/>
              </a:spcAft>
            </a:pPr>
            <a:endParaRPr lang="pt-BR" sz="1200" b="1" dirty="0">
              <a:solidFill>
                <a:schemeClr val="dk1"/>
              </a:solidFill>
              <a:latin typeface="Calibri"/>
              <a:ea typeface="Calibri"/>
              <a:cs typeface="Calibri"/>
              <a:sym typeface="Calibri"/>
            </a:endParaRPr>
          </a:p>
          <a:p>
            <a:pPr marR="0" lvl="0" algn="l" rtl="0">
              <a:spcBef>
                <a:spcPts val="0"/>
              </a:spcBef>
              <a:spcAft>
                <a:spcPts val="0"/>
              </a:spcAft>
            </a:pPr>
            <a:r>
              <a:rPr lang="en-US" sz="1200" b="1" dirty="0">
                <a:solidFill>
                  <a:schemeClr val="dk1"/>
                </a:solidFill>
                <a:latin typeface="Calibri"/>
                <a:ea typeface="Calibri"/>
                <a:cs typeface="Calibri"/>
                <a:sym typeface="Calibri"/>
              </a:rPr>
              <a:t>4. What are the minimum risk zones available to fly at medium-high blocks?  </a:t>
            </a:r>
            <a:r>
              <a:rPr lang="en-US" sz="1200" dirty="0">
                <a:solidFill>
                  <a:schemeClr val="dk1"/>
                </a:solidFill>
                <a:latin typeface="Calibri"/>
                <a:ea typeface="Calibri"/>
                <a:cs typeface="Calibri"/>
                <a:sym typeface="Calibri"/>
              </a:rPr>
              <a:t>- North of the TC corridor has been assessed as acceptable to ALR medium operations as shown on previous slides. Other areas remain high risk without effective SEAD.</a:t>
            </a:r>
          </a:p>
          <a:p>
            <a:pPr marR="0" lvl="0" algn="l" rtl="0">
              <a:spcBef>
                <a:spcPts val="0"/>
              </a:spcBef>
              <a:spcAft>
                <a:spcPts val="0"/>
              </a:spcAft>
            </a:pPr>
            <a:endParaRPr lang="en-US" sz="1200" b="1" dirty="0">
              <a:solidFill>
                <a:schemeClr val="dk1"/>
              </a:solidFill>
              <a:latin typeface="Calibri"/>
              <a:ea typeface="Calibri"/>
              <a:cs typeface="Calibri"/>
              <a:sym typeface="Calibri"/>
            </a:endParaRPr>
          </a:p>
          <a:p>
            <a:pPr marR="0" lvl="0" algn="l" rtl="0">
              <a:spcBef>
                <a:spcPts val="0"/>
              </a:spcBef>
              <a:spcAft>
                <a:spcPts val="0"/>
              </a:spcAft>
            </a:pPr>
            <a:r>
              <a:rPr lang="en-US" sz="1200" b="1" dirty="0">
                <a:solidFill>
                  <a:schemeClr val="dk1"/>
                </a:solidFill>
                <a:latin typeface="Calibri"/>
                <a:ea typeface="Calibri"/>
                <a:cs typeface="Calibri"/>
                <a:sym typeface="Calibri"/>
              </a:rPr>
              <a:t>5. </a:t>
            </a:r>
            <a:r>
              <a:rPr lang="en-US" sz="1200" dirty="0">
                <a:solidFill>
                  <a:schemeClr val="dk1"/>
                </a:solidFill>
                <a:latin typeface="Calibri"/>
                <a:ea typeface="Calibri"/>
                <a:cs typeface="Calibri"/>
                <a:sym typeface="Calibri"/>
              </a:rPr>
              <a:t>Possible HVA ( AEW ) detected as shown. MSNO C20129. Low Level flights by SU24s detected along the coastline and Drone flights in KB Yankee.</a:t>
            </a:r>
          </a:p>
          <a:p>
            <a:pPr marR="0" lvl="0" algn="l" rtl="0">
              <a:spcBef>
                <a:spcPts val="0"/>
              </a:spcBef>
              <a:spcAft>
                <a:spcPts val="0"/>
              </a:spcAft>
            </a:pPr>
            <a:endParaRPr lang="pt-BR" sz="12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D00B1828-EA1F-499A-B7DC-5A3D4AA8C51E}"/>
              </a:ext>
            </a:extLst>
          </p:cNvPr>
          <p:cNvPicPr>
            <a:picLocks noChangeAspect="1"/>
          </p:cNvPicPr>
          <p:nvPr/>
        </p:nvPicPr>
        <p:blipFill rotWithShape="1">
          <a:blip r:embed="rId3"/>
          <a:srcRect t="8192" r="43376"/>
          <a:stretch/>
        </p:blipFill>
        <p:spPr>
          <a:xfrm>
            <a:off x="3515707" y="662473"/>
            <a:ext cx="4280755" cy="3948607"/>
          </a:xfrm>
          <a:prstGeom prst="rect">
            <a:avLst/>
          </a:prstGeom>
        </p:spPr>
      </p:pic>
      <p:pic>
        <p:nvPicPr>
          <p:cNvPr id="5" name="Picture 4">
            <a:extLst>
              <a:ext uri="{FF2B5EF4-FFF2-40B4-BE49-F238E27FC236}">
                <a16:creationId xmlns:a16="http://schemas.microsoft.com/office/drawing/2014/main" id="{8CF29CAE-70EE-4998-9AC1-DF188C842D85}"/>
              </a:ext>
            </a:extLst>
          </p:cNvPr>
          <p:cNvPicPr>
            <a:picLocks noChangeAspect="1"/>
          </p:cNvPicPr>
          <p:nvPr/>
        </p:nvPicPr>
        <p:blipFill rotWithShape="1">
          <a:blip r:embed="rId4"/>
          <a:srcRect l="34406" t="16005" r="30468"/>
          <a:stretch/>
        </p:blipFill>
        <p:spPr>
          <a:xfrm>
            <a:off x="7668974" y="2980394"/>
            <a:ext cx="1409712" cy="163068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2400"/>
              <a:buFont typeface="Arial Black"/>
              <a:buNone/>
            </a:pPr>
            <a:r>
              <a:rPr lang="no-NO"/>
              <a:t>MAJOR EVENTS LAST PERIOD </a:t>
            </a:r>
            <a:endParaRPr/>
          </a:p>
        </p:txBody>
      </p:sp>
      <p:sp>
        <p:nvSpPr>
          <p:cNvPr id="124" name="Google Shape;124;p3"/>
          <p:cNvSpPr/>
          <p:nvPr/>
        </p:nvSpPr>
        <p:spPr>
          <a:xfrm>
            <a:off x="3428960" y="642924"/>
            <a:ext cx="5715040" cy="4286280"/>
          </a:xfrm>
          <a:prstGeom prst="rect">
            <a:avLst/>
          </a:prstGeom>
          <a:solidFill>
            <a:srgbClr val="C5D8F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no-NO" sz="1800">
                <a:solidFill>
                  <a:schemeClr val="lt1"/>
                </a:solidFill>
                <a:latin typeface="Calibri"/>
                <a:ea typeface="Calibri"/>
                <a:cs typeface="Calibri"/>
                <a:sym typeface="Calibri"/>
              </a:rPr>
              <a:t>INSERT MAP HERE</a:t>
            </a:r>
            <a:endParaRPr/>
          </a:p>
        </p:txBody>
      </p:sp>
      <p:sp>
        <p:nvSpPr>
          <p:cNvPr id="125" name="Google Shape;125;p3"/>
          <p:cNvSpPr txBox="1"/>
          <p:nvPr/>
        </p:nvSpPr>
        <p:spPr>
          <a:xfrm>
            <a:off x="0" y="642924"/>
            <a:ext cx="3428992" cy="428628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a:bodyPr>
          <a:lstStyle/>
          <a:p>
            <a:pPr marL="0" marR="0" lvl="0" indent="0" algn="l" rtl="0">
              <a:spcBef>
                <a:spcPts val="0"/>
              </a:spcBef>
              <a:spcAft>
                <a:spcPts val="0"/>
              </a:spcAft>
              <a:buNone/>
            </a:pPr>
            <a:r>
              <a:rPr lang="en-US" sz="1200" dirty="0">
                <a:solidFill>
                  <a:schemeClr val="dk1"/>
                </a:solidFill>
                <a:latin typeface="Calibri"/>
                <a:cs typeface="Calibri"/>
                <a:sym typeface="Calibri"/>
              </a:rPr>
              <a:t>Backup SDACC center East (OPARTGT104)destroyed in sector East at </a:t>
            </a:r>
            <a:r>
              <a:rPr lang="en-US" sz="1200" dirty="0" err="1">
                <a:solidFill>
                  <a:schemeClr val="dk1"/>
                </a:solidFill>
                <a:latin typeface="Calibri"/>
                <a:cs typeface="Calibri"/>
                <a:sym typeface="Calibri"/>
              </a:rPr>
              <a:t>Jirah</a:t>
            </a:r>
            <a:r>
              <a:rPr lang="en-US" sz="1200" dirty="0">
                <a:solidFill>
                  <a:schemeClr val="dk1"/>
                </a:solidFill>
                <a:latin typeface="Calibri"/>
                <a:cs typeface="Calibri"/>
                <a:sym typeface="Calibri"/>
              </a:rPr>
              <a:t> AB.  </a:t>
            </a:r>
            <a:br>
              <a:rPr lang="en-US" sz="1200" dirty="0">
                <a:solidFill>
                  <a:schemeClr val="dk1"/>
                </a:solidFill>
                <a:latin typeface="Calibri"/>
                <a:cs typeface="Calibri"/>
                <a:sym typeface="Calibri"/>
              </a:rPr>
            </a:br>
            <a:br>
              <a:rPr lang="en-US" sz="1200" dirty="0">
                <a:solidFill>
                  <a:schemeClr val="dk1"/>
                </a:solidFill>
                <a:latin typeface="Calibri"/>
                <a:cs typeface="Calibri"/>
                <a:sym typeface="Calibri"/>
              </a:rPr>
            </a:br>
            <a:r>
              <a:rPr lang="en-US" sz="1200" dirty="0">
                <a:solidFill>
                  <a:schemeClr val="dk1"/>
                </a:solidFill>
                <a:latin typeface="Calibri"/>
                <a:cs typeface="Calibri"/>
                <a:sym typeface="Calibri"/>
              </a:rPr>
              <a:t>With both </a:t>
            </a:r>
            <a:r>
              <a:rPr lang="en-US" sz="1200" dirty="0" err="1">
                <a:solidFill>
                  <a:schemeClr val="dk1"/>
                </a:solidFill>
                <a:latin typeface="Calibri"/>
                <a:cs typeface="Calibri"/>
                <a:sym typeface="Calibri"/>
              </a:rPr>
              <a:t>Jirah</a:t>
            </a:r>
            <a:r>
              <a:rPr lang="en-US" sz="1200" dirty="0">
                <a:solidFill>
                  <a:schemeClr val="dk1"/>
                </a:solidFill>
                <a:latin typeface="Calibri"/>
                <a:cs typeface="Calibri"/>
                <a:sym typeface="Calibri"/>
              </a:rPr>
              <a:t> AB (OPARTGT039) taken out of action for at least 72 hours.</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Key Surface to Air threats degraded/destroyed in Northern </a:t>
            </a:r>
            <a:r>
              <a:rPr lang="en-US" sz="1200" dirty="0" err="1">
                <a:solidFill>
                  <a:schemeClr val="dk1"/>
                </a:solidFill>
                <a:latin typeface="Calibri"/>
                <a:cs typeface="Calibri"/>
                <a:sym typeface="Calibri"/>
              </a:rPr>
              <a:t>Killboxes</a:t>
            </a:r>
            <a:r>
              <a:rPr lang="en-US" sz="1200" dirty="0">
                <a:solidFill>
                  <a:schemeClr val="dk1"/>
                </a:solidFill>
                <a:latin typeface="Calibri"/>
                <a:cs typeface="Calibri"/>
                <a:sym typeface="Calibri"/>
              </a:rPr>
              <a:t>.</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Several MIG29s and MIG25s reported shot down between </a:t>
            </a:r>
            <a:r>
              <a:rPr lang="en-US" sz="1200" dirty="0" err="1">
                <a:solidFill>
                  <a:schemeClr val="dk1"/>
                </a:solidFill>
                <a:latin typeface="Calibri"/>
                <a:cs typeface="Calibri"/>
                <a:sym typeface="Calibri"/>
              </a:rPr>
              <a:t>Jirah</a:t>
            </a:r>
            <a:r>
              <a:rPr lang="en-US" sz="1200" dirty="0">
                <a:solidFill>
                  <a:schemeClr val="dk1"/>
                </a:solidFill>
                <a:latin typeface="Calibri"/>
                <a:cs typeface="Calibri"/>
                <a:sym typeface="Calibri"/>
              </a:rPr>
              <a:t> and Tabqa.</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b="1" dirty="0">
                <a:solidFill>
                  <a:schemeClr val="dk1"/>
                </a:solidFill>
                <a:latin typeface="Calibri"/>
                <a:cs typeface="Calibri"/>
                <a:sym typeface="Calibri"/>
              </a:rPr>
              <a:t>No losses to friendly aircraft </a:t>
            </a:r>
            <a:r>
              <a:rPr lang="en-US" sz="1200" dirty="0">
                <a:solidFill>
                  <a:schemeClr val="dk1"/>
                </a:solidFill>
                <a:latin typeface="Calibri"/>
                <a:cs typeface="Calibri"/>
                <a:sym typeface="Calibri"/>
              </a:rPr>
              <a:t>due to hostile activity.</a:t>
            </a:r>
            <a:endParaRPr dirty="0"/>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p:txBody>
      </p:sp>
      <p:sp>
        <p:nvSpPr>
          <p:cNvPr id="126" name="Google Shape;126;p3"/>
          <p:cNvSpPr/>
          <p:nvPr/>
        </p:nvSpPr>
        <p:spPr>
          <a:xfrm>
            <a:off x="-928726"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127" name="Google Shape;127;p3"/>
          <p:cNvSpPr/>
          <p:nvPr/>
        </p:nvSpPr>
        <p:spPr>
          <a:xfrm>
            <a:off x="-642974"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128" name="Google Shape;128;p3"/>
          <p:cNvSpPr/>
          <p:nvPr/>
        </p:nvSpPr>
        <p:spPr>
          <a:xfrm>
            <a:off x="-928726"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129" name="Google Shape;129;p3"/>
          <p:cNvSpPr/>
          <p:nvPr/>
        </p:nvSpPr>
        <p:spPr>
          <a:xfrm>
            <a:off x="-642974"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130" name="Google Shape;130;p3"/>
          <p:cNvSpPr/>
          <p:nvPr/>
        </p:nvSpPr>
        <p:spPr>
          <a:xfrm>
            <a:off x="-928726"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131" name="Google Shape;131;p3"/>
          <p:cNvSpPr/>
          <p:nvPr/>
        </p:nvSpPr>
        <p:spPr>
          <a:xfrm>
            <a:off x="-642974"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132" name="Google Shape;132;p3"/>
          <p:cNvSpPr/>
          <p:nvPr/>
        </p:nvSpPr>
        <p:spPr>
          <a:xfrm>
            <a:off x="-928726"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133" name="Google Shape;133;p3"/>
          <p:cNvSpPr/>
          <p:nvPr/>
        </p:nvSpPr>
        <p:spPr>
          <a:xfrm>
            <a:off x="-642974"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134" name="Google Shape;134;p3"/>
          <p:cNvSpPr/>
          <p:nvPr/>
        </p:nvSpPr>
        <p:spPr>
          <a:xfrm>
            <a:off x="-928726"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135" name="Google Shape;135;p3"/>
          <p:cNvSpPr/>
          <p:nvPr/>
        </p:nvSpPr>
        <p:spPr>
          <a:xfrm>
            <a:off x="-642974"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136" name="Google Shape;136;p3"/>
          <p:cNvSpPr/>
          <p:nvPr/>
        </p:nvSpPr>
        <p:spPr>
          <a:xfrm>
            <a:off x="-928726"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137" name="Google Shape;137;p3"/>
          <p:cNvSpPr/>
          <p:nvPr/>
        </p:nvSpPr>
        <p:spPr>
          <a:xfrm>
            <a:off x="-642974"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pic>
        <p:nvPicPr>
          <p:cNvPr id="3" name="Picture 2">
            <a:extLst>
              <a:ext uri="{FF2B5EF4-FFF2-40B4-BE49-F238E27FC236}">
                <a16:creationId xmlns:a16="http://schemas.microsoft.com/office/drawing/2014/main" id="{264DA25E-44BB-42AB-A095-5EAC2F98C451}"/>
              </a:ext>
            </a:extLst>
          </p:cNvPr>
          <p:cNvPicPr>
            <a:picLocks noChangeAspect="1"/>
          </p:cNvPicPr>
          <p:nvPr/>
        </p:nvPicPr>
        <p:blipFill rotWithShape="1">
          <a:blip r:embed="rId3"/>
          <a:srcRect l="6535"/>
          <a:stretch/>
        </p:blipFill>
        <p:spPr>
          <a:xfrm>
            <a:off x="3428960" y="642924"/>
            <a:ext cx="5715040" cy="4286280"/>
          </a:xfrm>
          <a:prstGeom prst="rect">
            <a:avLst/>
          </a:prstGeom>
        </p:spPr>
      </p:pic>
      <p:sp>
        <p:nvSpPr>
          <p:cNvPr id="2" name="Isosceles Triangle 1">
            <a:extLst>
              <a:ext uri="{FF2B5EF4-FFF2-40B4-BE49-F238E27FC236}">
                <a16:creationId xmlns:a16="http://schemas.microsoft.com/office/drawing/2014/main" id="{9FBA0340-389C-442A-B508-E05B8A7D100C}"/>
              </a:ext>
            </a:extLst>
          </p:cNvPr>
          <p:cNvSpPr/>
          <p:nvPr/>
        </p:nvSpPr>
        <p:spPr>
          <a:xfrm>
            <a:off x="5384801" y="2461683"/>
            <a:ext cx="215900" cy="220133"/>
          </a:xfrm>
          <a:prstGeom prst="triangl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is-I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2400"/>
              <a:buFont typeface="Arial Black"/>
              <a:buNone/>
            </a:pPr>
            <a:r>
              <a:rPr lang="en-US" dirty="0"/>
              <a:t>IADS BATTLE DAMAGE ASSESMENTS</a:t>
            </a:r>
            <a:endParaRPr dirty="0"/>
          </a:p>
        </p:txBody>
      </p:sp>
      <p:sp>
        <p:nvSpPr>
          <p:cNvPr id="124" name="Google Shape;124;p3"/>
          <p:cNvSpPr/>
          <p:nvPr/>
        </p:nvSpPr>
        <p:spPr>
          <a:xfrm>
            <a:off x="3428960" y="642924"/>
            <a:ext cx="5715040" cy="4286280"/>
          </a:xfrm>
          <a:prstGeom prst="rect">
            <a:avLst/>
          </a:prstGeom>
          <a:solidFill>
            <a:srgbClr val="C5D8F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no-NO" sz="1800">
                <a:solidFill>
                  <a:schemeClr val="lt1"/>
                </a:solidFill>
                <a:latin typeface="Calibri"/>
                <a:ea typeface="Calibri"/>
                <a:cs typeface="Calibri"/>
                <a:sym typeface="Calibri"/>
              </a:rPr>
              <a:t>INSERT MAP HERE</a:t>
            </a:r>
            <a:endParaRPr/>
          </a:p>
        </p:txBody>
      </p:sp>
      <p:sp>
        <p:nvSpPr>
          <p:cNvPr id="125" name="Google Shape;125;p3"/>
          <p:cNvSpPr txBox="1"/>
          <p:nvPr/>
        </p:nvSpPr>
        <p:spPr>
          <a:xfrm>
            <a:off x="0" y="642924"/>
            <a:ext cx="3428992" cy="428628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a:bodyPr>
          <a:lstStyle/>
          <a:p>
            <a:pPr marL="0" marR="0" lvl="0" indent="0" algn="l" rtl="0">
              <a:spcBef>
                <a:spcPts val="0"/>
              </a:spcBef>
              <a:spcAft>
                <a:spcPts val="0"/>
              </a:spcAft>
              <a:buNone/>
            </a:pPr>
            <a:r>
              <a:rPr lang="en-US" sz="1200" b="1" dirty="0">
                <a:solidFill>
                  <a:schemeClr val="dk1"/>
                </a:solidFill>
                <a:latin typeface="Calibri"/>
                <a:ea typeface="Calibri"/>
                <a:cs typeface="Calibri"/>
                <a:sym typeface="Calibri"/>
              </a:rPr>
              <a:t>Syrian Sector West and East D+8 IADS elements</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D8_18 SDACC Backup Center East - Destroyed IVO </a:t>
            </a:r>
            <a:r>
              <a:rPr lang="en-US" sz="1200" dirty="0" err="1">
                <a:solidFill>
                  <a:schemeClr val="dk1"/>
                </a:solidFill>
                <a:latin typeface="Calibri"/>
                <a:cs typeface="Calibri"/>
                <a:sym typeface="Calibri"/>
              </a:rPr>
              <a:t>Jirah</a:t>
            </a:r>
            <a:r>
              <a:rPr lang="en-US" sz="1200" dirty="0">
                <a:solidFill>
                  <a:schemeClr val="dk1"/>
                </a:solidFill>
                <a:latin typeface="Calibri"/>
                <a:cs typeface="Calibri"/>
                <a:sym typeface="Calibri"/>
              </a:rPr>
              <a:t>. (OPARTGT104)</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err="1">
                <a:solidFill>
                  <a:schemeClr val="dk1"/>
                </a:solidFill>
                <a:latin typeface="Calibri"/>
                <a:cs typeface="Calibri"/>
                <a:sym typeface="Calibri"/>
              </a:rPr>
              <a:t>Jirah</a:t>
            </a:r>
            <a:r>
              <a:rPr lang="en-US" sz="1200" dirty="0">
                <a:solidFill>
                  <a:schemeClr val="dk1"/>
                </a:solidFill>
                <a:latin typeface="Calibri"/>
                <a:cs typeface="Calibri"/>
                <a:sym typeface="Calibri"/>
              </a:rPr>
              <a:t> AB (OPARTGT039) primary DMPIs hit. Airbase out of operation for at least 72 hours.</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D8_19 2xMIG25 shot down IVO W KBZ1.</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r>
              <a:rPr lang="en-US" sz="1200" dirty="0">
                <a:solidFill>
                  <a:schemeClr val="dk1"/>
                </a:solidFill>
                <a:latin typeface="Calibri"/>
                <a:cs typeface="Calibri"/>
                <a:sym typeface="Calibri"/>
              </a:rPr>
              <a:t>D8_20 4xMIG29 shot down IVO Tabqa.</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D8_24 2xMIG25 shot down IVO Tabqa.</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D8_26 SA2 Fan Song - Destroyed IVO </a:t>
            </a:r>
            <a:r>
              <a:rPr lang="en-US" sz="1200" dirty="0" err="1">
                <a:solidFill>
                  <a:schemeClr val="dk1"/>
                </a:solidFill>
                <a:latin typeface="Calibri"/>
                <a:cs typeface="Calibri"/>
                <a:sym typeface="Calibri"/>
              </a:rPr>
              <a:t>Jirah</a:t>
            </a:r>
            <a:r>
              <a:rPr lang="en-US" sz="1200" dirty="0">
                <a:solidFill>
                  <a:schemeClr val="dk1"/>
                </a:solidFill>
                <a:latin typeface="Calibri"/>
                <a:cs typeface="Calibri"/>
                <a:sym typeface="Calibri"/>
              </a:rPr>
              <a:t>.</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D8_27 SA2 Launcher - Destroyed IVO </a:t>
            </a:r>
            <a:r>
              <a:rPr lang="en-US" sz="1200" dirty="0" err="1">
                <a:solidFill>
                  <a:schemeClr val="dk1"/>
                </a:solidFill>
                <a:latin typeface="Calibri"/>
                <a:cs typeface="Calibri"/>
                <a:sym typeface="Calibri"/>
              </a:rPr>
              <a:t>Jirah</a:t>
            </a:r>
            <a:r>
              <a:rPr lang="en-US" sz="1200" dirty="0">
                <a:solidFill>
                  <a:schemeClr val="dk1"/>
                </a:solidFill>
                <a:latin typeface="Calibri"/>
                <a:cs typeface="Calibri"/>
                <a:sym typeface="Calibri"/>
              </a:rPr>
              <a:t>.</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D8_30 EWR - Destroyed NE KB Z3.</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dirty="0"/>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p:txBody>
      </p:sp>
      <p:sp>
        <p:nvSpPr>
          <p:cNvPr id="126" name="Google Shape;126;p3"/>
          <p:cNvSpPr/>
          <p:nvPr/>
        </p:nvSpPr>
        <p:spPr>
          <a:xfrm>
            <a:off x="-928726"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127" name="Google Shape;127;p3"/>
          <p:cNvSpPr/>
          <p:nvPr/>
        </p:nvSpPr>
        <p:spPr>
          <a:xfrm>
            <a:off x="-642974"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128" name="Google Shape;128;p3"/>
          <p:cNvSpPr/>
          <p:nvPr/>
        </p:nvSpPr>
        <p:spPr>
          <a:xfrm>
            <a:off x="-928726"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129" name="Google Shape;129;p3"/>
          <p:cNvSpPr/>
          <p:nvPr/>
        </p:nvSpPr>
        <p:spPr>
          <a:xfrm>
            <a:off x="-642974"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130" name="Google Shape;130;p3"/>
          <p:cNvSpPr/>
          <p:nvPr/>
        </p:nvSpPr>
        <p:spPr>
          <a:xfrm>
            <a:off x="-928726"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131" name="Google Shape;131;p3"/>
          <p:cNvSpPr/>
          <p:nvPr/>
        </p:nvSpPr>
        <p:spPr>
          <a:xfrm>
            <a:off x="-642974"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132" name="Google Shape;132;p3"/>
          <p:cNvSpPr/>
          <p:nvPr/>
        </p:nvSpPr>
        <p:spPr>
          <a:xfrm>
            <a:off x="-928726"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133" name="Google Shape;133;p3"/>
          <p:cNvSpPr/>
          <p:nvPr/>
        </p:nvSpPr>
        <p:spPr>
          <a:xfrm>
            <a:off x="-642974"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134" name="Google Shape;134;p3"/>
          <p:cNvSpPr/>
          <p:nvPr/>
        </p:nvSpPr>
        <p:spPr>
          <a:xfrm>
            <a:off x="-928726"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135" name="Google Shape;135;p3"/>
          <p:cNvSpPr/>
          <p:nvPr/>
        </p:nvSpPr>
        <p:spPr>
          <a:xfrm>
            <a:off x="-642974"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136" name="Google Shape;136;p3"/>
          <p:cNvSpPr/>
          <p:nvPr/>
        </p:nvSpPr>
        <p:spPr>
          <a:xfrm>
            <a:off x="-928726"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137" name="Google Shape;137;p3"/>
          <p:cNvSpPr/>
          <p:nvPr/>
        </p:nvSpPr>
        <p:spPr>
          <a:xfrm>
            <a:off x="-642974"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pic>
        <p:nvPicPr>
          <p:cNvPr id="4" name="Picture 3">
            <a:extLst>
              <a:ext uri="{FF2B5EF4-FFF2-40B4-BE49-F238E27FC236}">
                <a16:creationId xmlns:a16="http://schemas.microsoft.com/office/drawing/2014/main" id="{504D25AF-F463-4638-84D1-7F9D612EBF65}"/>
              </a:ext>
            </a:extLst>
          </p:cNvPr>
          <p:cNvPicPr>
            <a:picLocks noChangeAspect="1"/>
          </p:cNvPicPr>
          <p:nvPr/>
        </p:nvPicPr>
        <p:blipFill rotWithShape="1">
          <a:blip r:embed="rId3"/>
          <a:srcRect l="7374" r="7619"/>
          <a:stretch/>
        </p:blipFill>
        <p:spPr>
          <a:xfrm>
            <a:off x="3428961" y="642925"/>
            <a:ext cx="5715040" cy="4286279"/>
          </a:xfrm>
          <a:prstGeom prst="rect">
            <a:avLst/>
          </a:prstGeom>
        </p:spPr>
      </p:pic>
    </p:spTree>
    <p:extLst>
      <p:ext uri="{BB962C8B-B14F-4D97-AF65-F5344CB8AC3E}">
        <p14:creationId xmlns:p14="http://schemas.microsoft.com/office/powerpoint/2010/main" val="29820254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2400"/>
              <a:buFont typeface="Arial Black"/>
              <a:buNone/>
            </a:pPr>
            <a:r>
              <a:rPr lang="en-US" dirty="0"/>
              <a:t>IADS FORCE ATTRITION D+8</a:t>
            </a:r>
            <a:endParaRPr dirty="0"/>
          </a:p>
        </p:txBody>
      </p:sp>
      <p:sp>
        <p:nvSpPr>
          <p:cNvPr id="124" name="Google Shape;124;p3"/>
          <p:cNvSpPr/>
          <p:nvPr/>
        </p:nvSpPr>
        <p:spPr>
          <a:xfrm>
            <a:off x="3428960" y="642924"/>
            <a:ext cx="5715040" cy="4286280"/>
          </a:xfrm>
          <a:prstGeom prst="rect">
            <a:avLst/>
          </a:prstGeom>
          <a:solidFill>
            <a:srgbClr val="C5D8F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no-NO" sz="1800">
                <a:solidFill>
                  <a:schemeClr val="lt1"/>
                </a:solidFill>
                <a:latin typeface="Calibri"/>
                <a:ea typeface="Calibri"/>
                <a:cs typeface="Calibri"/>
                <a:sym typeface="Calibri"/>
              </a:rPr>
              <a:t>INSERT MAP HERE</a:t>
            </a:r>
            <a:endParaRPr/>
          </a:p>
        </p:txBody>
      </p:sp>
      <p:sp>
        <p:nvSpPr>
          <p:cNvPr id="125" name="Google Shape;125;p3"/>
          <p:cNvSpPr txBox="1"/>
          <p:nvPr/>
        </p:nvSpPr>
        <p:spPr>
          <a:xfrm>
            <a:off x="0" y="642924"/>
            <a:ext cx="3428992" cy="428628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lnSpcReduction="10000"/>
          </a:bodyPr>
          <a:lstStyle/>
          <a:p>
            <a:pPr marL="0" marR="0" lvl="0" indent="0" algn="l" rtl="0">
              <a:spcBef>
                <a:spcPts val="0"/>
              </a:spcBef>
              <a:spcAft>
                <a:spcPts val="0"/>
              </a:spcAft>
              <a:buNone/>
            </a:pPr>
            <a:r>
              <a:rPr lang="en-US" sz="1200" b="1" dirty="0">
                <a:solidFill>
                  <a:schemeClr val="dk1"/>
                </a:solidFill>
                <a:latin typeface="Calibri"/>
                <a:ea typeface="Calibri"/>
                <a:cs typeface="Calibri"/>
                <a:sym typeface="Calibri"/>
              </a:rPr>
              <a:t>Syrian Sector West and East D+8 IADS elements</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b="1" dirty="0">
                <a:solidFill>
                  <a:schemeClr val="dk1"/>
                </a:solidFill>
                <a:latin typeface="Calibri"/>
                <a:cs typeface="Calibri"/>
                <a:sym typeface="Calibri"/>
              </a:rPr>
              <a:t>SECTOR WEST</a:t>
            </a:r>
          </a:p>
          <a:p>
            <a:pPr marL="0" marR="0" lvl="0" indent="0" algn="l" rtl="0">
              <a:spcBef>
                <a:spcPts val="0"/>
              </a:spcBef>
              <a:spcAft>
                <a:spcPts val="0"/>
              </a:spcAft>
              <a:buNone/>
            </a:pPr>
            <a:r>
              <a:rPr lang="en-US" sz="1200" dirty="0">
                <a:solidFill>
                  <a:schemeClr val="dk1"/>
                </a:solidFill>
                <a:latin typeface="Calibri"/>
                <a:cs typeface="Calibri"/>
                <a:sym typeface="Calibri"/>
              </a:rPr>
              <a:t>SDSCC Near Abu Al </a:t>
            </a:r>
            <a:r>
              <a:rPr lang="en-US" sz="1200" dirty="0" err="1">
                <a:solidFill>
                  <a:schemeClr val="dk1"/>
                </a:solidFill>
                <a:latin typeface="Calibri"/>
                <a:cs typeface="Calibri"/>
                <a:sym typeface="Calibri"/>
              </a:rPr>
              <a:t>Duhur</a:t>
            </a:r>
            <a:r>
              <a:rPr lang="en-US" sz="1200" dirty="0">
                <a:solidFill>
                  <a:schemeClr val="dk1"/>
                </a:solidFill>
                <a:latin typeface="Calibri"/>
                <a:cs typeface="Calibri"/>
                <a:sym typeface="Calibri"/>
              </a:rPr>
              <a:t> AB is destroyed.</a:t>
            </a:r>
          </a:p>
          <a:p>
            <a:pPr marL="0" marR="0" lvl="0" indent="0" algn="l" rtl="0">
              <a:spcBef>
                <a:spcPts val="0"/>
              </a:spcBef>
              <a:spcAft>
                <a:spcPts val="0"/>
              </a:spcAft>
              <a:buNone/>
            </a:pPr>
            <a:r>
              <a:rPr lang="en-US" sz="1200" dirty="0">
                <a:solidFill>
                  <a:schemeClr val="dk1"/>
                </a:solidFill>
                <a:latin typeface="Calibri"/>
                <a:cs typeface="Calibri"/>
                <a:sym typeface="Calibri"/>
              </a:rPr>
              <a:t>No reports of Backup Center exist.</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8411 SA-2BN remains at 42% strength and is </a:t>
            </a:r>
            <a:r>
              <a:rPr lang="en-US" sz="1200" b="1" dirty="0">
                <a:solidFill>
                  <a:schemeClr val="dk1"/>
                </a:solidFill>
                <a:latin typeface="Calibri"/>
                <a:cs typeface="Calibri"/>
                <a:sym typeface="Calibri"/>
              </a:rPr>
              <a:t>estimated </a:t>
            </a:r>
            <a:r>
              <a:rPr lang="en-US" sz="1200" dirty="0">
                <a:solidFill>
                  <a:schemeClr val="dk1"/>
                </a:solidFill>
                <a:latin typeface="Calibri"/>
                <a:cs typeface="Calibri"/>
                <a:sym typeface="Calibri"/>
              </a:rPr>
              <a:t>combat ineffective.</a:t>
            </a:r>
            <a:br>
              <a:rPr lang="en-US" sz="1200" dirty="0">
                <a:solidFill>
                  <a:schemeClr val="dk1"/>
                </a:solidFill>
                <a:latin typeface="Calibri"/>
                <a:cs typeface="Calibri"/>
                <a:sym typeface="Calibri"/>
              </a:rPr>
            </a:b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8312 SA-3BN remains at 89% strength, is degraded but estimated </a:t>
            </a:r>
            <a:r>
              <a:rPr lang="en-US" sz="1200" b="1" dirty="0">
                <a:solidFill>
                  <a:schemeClr val="dk1"/>
                </a:solidFill>
                <a:latin typeface="Calibri"/>
                <a:cs typeface="Calibri"/>
                <a:sym typeface="Calibri"/>
              </a:rPr>
              <a:t>combat effective</a:t>
            </a:r>
            <a:r>
              <a:rPr lang="en-US" sz="1200" dirty="0">
                <a:solidFill>
                  <a:schemeClr val="dk1"/>
                </a:solidFill>
                <a:latin typeface="Calibri"/>
                <a:cs typeface="Calibri"/>
                <a:sym typeface="Calibri"/>
              </a:rPr>
              <a:t>. No Change from D+7.</a:t>
            </a:r>
          </a:p>
          <a:p>
            <a:endParaRPr lang="en-US" sz="1200" b="1" dirty="0">
              <a:solidFill>
                <a:schemeClr val="dk1"/>
              </a:solidFill>
              <a:latin typeface="Calibri"/>
              <a:cs typeface="Calibri"/>
              <a:sym typeface="Calibri"/>
            </a:endParaRPr>
          </a:p>
          <a:p>
            <a:r>
              <a:rPr lang="en-US" sz="1200" b="1" dirty="0">
                <a:solidFill>
                  <a:schemeClr val="dk1"/>
                </a:solidFill>
                <a:latin typeface="Calibri"/>
                <a:cs typeface="Calibri"/>
                <a:sym typeface="Calibri"/>
              </a:rPr>
              <a:t>SECTOR EAST</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8711 SA-2BN is estimated at 83% strength and is combat ineffective due to no launchers.</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8712 SA-3BN is at 89% strength. Combat ineffective due to no search radars.</a:t>
            </a:r>
            <a:br>
              <a:rPr lang="en-US" sz="1200" dirty="0">
                <a:solidFill>
                  <a:schemeClr val="dk1"/>
                </a:solidFill>
                <a:latin typeface="Calibri"/>
                <a:cs typeface="Calibri"/>
                <a:sym typeface="Calibri"/>
              </a:rPr>
            </a:b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8820A and 8821A SA-11 Batteries  are down to 80% and partially combat effective (no Search Radars).</a:t>
            </a:r>
          </a:p>
          <a:p>
            <a:pPr marL="0" marR="0" lvl="0" indent="0" algn="l" rtl="0">
              <a:spcBef>
                <a:spcPts val="0"/>
              </a:spcBef>
              <a:spcAft>
                <a:spcPts val="0"/>
              </a:spcAft>
              <a:buNone/>
            </a:pPr>
            <a:r>
              <a:rPr lang="en-US" sz="1200" dirty="0">
                <a:solidFill>
                  <a:schemeClr val="dk1"/>
                </a:solidFill>
                <a:latin typeface="Calibri"/>
                <a:cs typeface="Calibri"/>
                <a:sym typeface="Calibri"/>
              </a:rPr>
              <a:t>It is </a:t>
            </a:r>
            <a:r>
              <a:rPr lang="en-US" sz="1200" b="1" dirty="0">
                <a:solidFill>
                  <a:schemeClr val="dk1"/>
                </a:solidFill>
                <a:latin typeface="Calibri"/>
                <a:cs typeface="Calibri"/>
                <a:sym typeface="Calibri"/>
              </a:rPr>
              <a:t>LIKELY </a:t>
            </a:r>
            <a:r>
              <a:rPr lang="en-US" sz="1200" dirty="0">
                <a:solidFill>
                  <a:schemeClr val="dk1"/>
                </a:solidFill>
                <a:latin typeface="Calibri"/>
                <a:cs typeface="Calibri"/>
                <a:sym typeface="Calibri"/>
              </a:rPr>
              <a:t>that the enemy would prioritize replenishing these units.</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dirty="0"/>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p:txBody>
      </p:sp>
      <p:sp>
        <p:nvSpPr>
          <p:cNvPr id="126" name="Google Shape;126;p3"/>
          <p:cNvSpPr/>
          <p:nvPr/>
        </p:nvSpPr>
        <p:spPr>
          <a:xfrm>
            <a:off x="-928726"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127" name="Google Shape;127;p3"/>
          <p:cNvSpPr/>
          <p:nvPr/>
        </p:nvSpPr>
        <p:spPr>
          <a:xfrm>
            <a:off x="-642974"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128" name="Google Shape;128;p3"/>
          <p:cNvSpPr/>
          <p:nvPr/>
        </p:nvSpPr>
        <p:spPr>
          <a:xfrm>
            <a:off x="-928726"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129" name="Google Shape;129;p3"/>
          <p:cNvSpPr/>
          <p:nvPr/>
        </p:nvSpPr>
        <p:spPr>
          <a:xfrm>
            <a:off x="-642974"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130" name="Google Shape;130;p3"/>
          <p:cNvSpPr/>
          <p:nvPr/>
        </p:nvSpPr>
        <p:spPr>
          <a:xfrm>
            <a:off x="-928726"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131" name="Google Shape;131;p3"/>
          <p:cNvSpPr/>
          <p:nvPr/>
        </p:nvSpPr>
        <p:spPr>
          <a:xfrm>
            <a:off x="-642974"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132" name="Google Shape;132;p3"/>
          <p:cNvSpPr/>
          <p:nvPr/>
        </p:nvSpPr>
        <p:spPr>
          <a:xfrm>
            <a:off x="-928726"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133" name="Google Shape;133;p3"/>
          <p:cNvSpPr/>
          <p:nvPr/>
        </p:nvSpPr>
        <p:spPr>
          <a:xfrm>
            <a:off x="-642974"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134" name="Google Shape;134;p3"/>
          <p:cNvSpPr/>
          <p:nvPr/>
        </p:nvSpPr>
        <p:spPr>
          <a:xfrm>
            <a:off x="-928726"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135" name="Google Shape;135;p3"/>
          <p:cNvSpPr/>
          <p:nvPr/>
        </p:nvSpPr>
        <p:spPr>
          <a:xfrm>
            <a:off x="-642974"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136" name="Google Shape;136;p3"/>
          <p:cNvSpPr/>
          <p:nvPr/>
        </p:nvSpPr>
        <p:spPr>
          <a:xfrm>
            <a:off x="-928726"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137" name="Google Shape;137;p3"/>
          <p:cNvSpPr/>
          <p:nvPr/>
        </p:nvSpPr>
        <p:spPr>
          <a:xfrm>
            <a:off x="-642974"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pic>
        <p:nvPicPr>
          <p:cNvPr id="4" name="Picture 3">
            <a:extLst>
              <a:ext uri="{FF2B5EF4-FFF2-40B4-BE49-F238E27FC236}">
                <a16:creationId xmlns:a16="http://schemas.microsoft.com/office/drawing/2014/main" id="{504D25AF-F463-4638-84D1-7F9D612EBF65}"/>
              </a:ext>
            </a:extLst>
          </p:cNvPr>
          <p:cNvPicPr>
            <a:picLocks noChangeAspect="1"/>
          </p:cNvPicPr>
          <p:nvPr/>
        </p:nvPicPr>
        <p:blipFill rotWithShape="1">
          <a:blip r:embed="rId3"/>
          <a:srcRect l="7374" r="7619"/>
          <a:stretch/>
        </p:blipFill>
        <p:spPr>
          <a:xfrm>
            <a:off x="3428961" y="642925"/>
            <a:ext cx="5715040" cy="4286279"/>
          </a:xfrm>
          <a:prstGeom prst="rect">
            <a:avLst/>
          </a:prstGeom>
        </p:spPr>
      </p:pic>
    </p:spTree>
    <p:extLst>
      <p:ext uri="{BB962C8B-B14F-4D97-AF65-F5344CB8AC3E}">
        <p14:creationId xmlns:p14="http://schemas.microsoft.com/office/powerpoint/2010/main" val="2292137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4" name="Google Shape;204;p7"/>
          <p:cNvSpPr/>
          <p:nvPr/>
        </p:nvSpPr>
        <p:spPr>
          <a:xfrm>
            <a:off x="3428960" y="642924"/>
            <a:ext cx="5715040" cy="4286280"/>
          </a:xfrm>
          <a:prstGeom prst="rect">
            <a:avLst/>
          </a:prstGeom>
          <a:solidFill>
            <a:srgbClr val="C5D8F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no-NO" sz="1800">
                <a:solidFill>
                  <a:schemeClr val="lt1"/>
                </a:solidFill>
                <a:latin typeface="Calibri"/>
                <a:ea typeface="Calibri"/>
                <a:cs typeface="Calibri"/>
                <a:sym typeface="Calibri"/>
              </a:rPr>
              <a:t>INSERT MAP HERE</a:t>
            </a:r>
            <a:endParaRPr/>
          </a:p>
        </p:txBody>
      </p:sp>
      <p:pic>
        <p:nvPicPr>
          <p:cNvPr id="4" name="Picture 3">
            <a:extLst>
              <a:ext uri="{FF2B5EF4-FFF2-40B4-BE49-F238E27FC236}">
                <a16:creationId xmlns:a16="http://schemas.microsoft.com/office/drawing/2014/main" id="{4760C716-D9F3-46F2-9B4A-EC888AC154F8}"/>
              </a:ext>
            </a:extLst>
          </p:cNvPr>
          <p:cNvPicPr>
            <a:picLocks noChangeAspect="1"/>
          </p:cNvPicPr>
          <p:nvPr/>
        </p:nvPicPr>
        <p:blipFill rotWithShape="1">
          <a:blip r:embed="rId3"/>
          <a:srcRect l="8085" t="8808" r="2323" b="8301"/>
          <a:stretch/>
        </p:blipFill>
        <p:spPr>
          <a:xfrm>
            <a:off x="3418651" y="649487"/>
            <a:ext cx="5715040" cy="4279717"/>
          </a:xfrm>
          <a:prstGeom prst="rect">
            <a:avLst/>
          </a:prstGeom>
        </p:spPr>
      </p:pic>
      <p:sp>
        <p:nvSpPr>
          <p:cNvPr id="203" name="Google Shape;203;p7"/>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2400"/>
              <a:buFont typeface="Arial Black"/>
              <a:buNone/>
            </a:pPr>
            <a:r>
              <a:rPr lang="en-US" dirty="0"/>
              <a:t>ASESSMENT</a:t>
            </a:r>
            <a:r>
              <a:rPr lang="no-NO" dirty="0"/>
              <a:t> OF ENEMY </a:t>
            </a:r>
            <a:r>
              <a:rPr lang="en-US" dirty="0"/>
              <a:t>IADS DISPOSITION D+8</a:t>
            </a:r>
            <a:endParaRPr dirty="0"/>
          </a:p>
        </p:txBody>
      </p:sp>
      <p:sp>
        <p:nvSpPr>
          <p:cNvPr id="206" name="Google Shape;206;p7"/>
          <p:cNvSpPr/>
          <p:nvPr/>
        </p:nvSpPr>
        <p:spPr>
          <a:xfrm>
            <a:off x="-928726"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07" name="Google Shape;207;p7"/>
          <p:cNvSpPr/>
          <p:nvPr/>
        </p:nvSpPr>
        <p:spPr>
          <a:xfrm>
            <a:off x="-642974"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08" name="Google Shape;208;p7"/>
          <p:cNvSpPr/>
          <p:nvPr/>
        </p:nvSpPr>
        <p:spPr>
          <a:xfrm>
            <a:off x="-923964" y="1331109"/>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B</a:t>
            </a:r>
            <a:endParaRPr dirty="0"/>
          </a:p>
        </p:txBody>
      </p:sp>
      <p:sp>
        <p:nvSpPr>
          <p:cNvPr id="209" name="Google Shape;209;p7"/>
          <p:cNvSpPr/>
          <p:nvPr/>
        </p:nvSpPr>
        <p:spPr>
          <a:xfrm>
            <a:off x="-642974"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210" name="Google Shape;210;p7"/>
          <p:cNvSpPr/>
          <p:nvPr/>
        </p:nvSpPr>
        <p:spPr>
          <a:xfrm>
            <a:off x="-928726"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C</a:t>
            </a:r>
            <a:endParaRPr dirty="0"/>
          </a:p>
        </p:txBody>
      </p:sp>
      <p:sp>
        <p:nvSpPr>
          <p:cNvPr id="211" name="Google Shape;211;p7"/>
          <p:cNvSpPr/>
          <p:nvPr/>
        </p:nvSpPr>
        <p:spPr>
          <a:xfrm>
            <a:off x="-642974"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212" name="Google Shape;212;p7"/>
          <p:cNvSpPr/>
          <p:nvPr/>
        </p:nvSpPr>
        <p:spPr>
          <a:xfrm>
            <a:off x="-928726"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213" name="Google Shape;213;p7"/>
          <p:cNvSpPr/>
          <p:nvPr/>
        </p:nvSpPr>
        <p:spPr>
          <a:xfrm>
            <a:off x="-642974"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214" name="Google Shape;214;p7"/>
          <p:cNvSpPr/>
          <p:nvPr/>
        </p:nvSpPr>
        <p:spPr>
          <a:xfrm>
            <a:off x="-928726"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215" name="Google Shape;215;p7"/>
          <p:cNvSpPr/>
          <p:nvPr/>
        </p:nvSpPr>
        <p:spPr>
          <a:xfrm>
            <a:off x="-642974"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216" name="Google Shape;216;p7"/>
          <p:cNvSpPr/>
          <p:nvPr/>
        </p:nvSpPr>
        <p:spPr>
          <a:xfrm>
            <a:off x="-928726"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217" name="Google Shape;217;p7"/>
          <p:cNvSpPr/>
          <p:nvPr/>
        </p:nvSpPr>
        <p:spPr>
          <a:xfrm>
            <a:off x="-642974"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20" name="Google Shape;206;p7">
            <a:extLst>
              <a:ext uri="{FF2B5EF4-FFF2-40B4-BE49-F238E27FC236}">
                <a16:creationId xmlns:a16="http://schemas.microsoft.com/office/drawing/2014/main" id="{6662717D-C545-41D9-A29B-E7DA3A2FA8E2}"/>
              </a:ext>
            </a:extLst>
          </p:cNvPr>
          <p:cNvSpPr/>
          <p:nvPr/>
        </p:nvSpPr>
        <p:spPr>
          <a:xfrm>
            <a:off x="5369066" y="107155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A</a:t>
            </a:r>
            <a:endParaRPr dirty="0"/>
          </a:p>
        </p:txBody>
      </p:sp>
      <p:sp>
        <p:nvSpPr>
          <p:cNvPr id="21" name="Google Shape;206;p7">
            <a:extLst>
              <a:ext uri="{FF2B5EF4-FFF2-40B4-BE49-F238E27FC236}">
                <a16:creationId xmlns:a16="http://schemas.microsoft.com/office/drawing/2014/main" id="{02BEE5E5-DCFE-48AA-9886-B5AFD9FF4FD4}"/>
              </a:ext>
            </a:extLst>
          </p:cNvPr>
          <p:cNvSpPr/>
          <p:nvPr/>
        </p:nvSpPr>
        <p:spPr>
          <a:xfrm>
            <a:off x="-776326" y="11525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2" name="Google Shape;209;p7">
            <a:extLst>
              <a:ext uri="{FF2B5EF4-FFF2-40B4-BE49-F238E27FC236}">
                <a16:creationId xmlns:a16="http://schemas.microsoft.com/office/drawing/2014/main" id="{65614014-D908-450C-92F4-86B09F8377A5}"/>
              </a:ext>
            </a:extLst>
          </p:cNvPr>
          <p:cNvSpPr/>
          <p:nvPr/>
        </p:nvSpPr>
        <p:spPr>
          <a:xfrm>
            <a:off x="5190259" y="2893221"/>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B</a:t>
            </a:r>
            <a:endParaRPr dirty="0"/>
          </a:p>
        </p:txBody>
      </p:sp>
      <p:sp>
        <p:nvSpPr>
          <p:cNvPr id="23" name="Google Shape;211;p7">
            <a:extLst>
              <a:ext uri="{FF2B5EF4-FFF2-40B4-BE49-F238E27FC236}">
                <a16:creationId xmlns:a16="http://schemas.microsoft.com/office/drawing/2014/main" id="{61334CCC-C702-462D-817A-5F15248CAB2D}"/>
              </a:ext>
            </a:extLst>
          </p:cNvPr>
          <p:cNvSpPr/>
          <p:nvPr/>
        </p:nvSpPr>
        <p:spPr>
          <a:xfrm>
            <a:off x="5201383" y="421956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24" name="Google Shape;213;p7">
            <a:extLst>
              <a:ext uri="{FF2B5EF4-FFF2-40B4-BE49-F238E27FC236}">
                <a16:creationId xmlns:a16="http://schemas.microsoft.com/office/drawing/2014/main" id="{3C0C348F-A122-4E14-8779-38357EF849E2}"/>
              </a:ext>
            </a:extLst>
          </p:cNvPr>
          <p:cNvSpPr/>
          <p:nvPr/>
        </p:nvSpPr>
        <p:spPr>
          <a:xfrm>
            <a:off x="6847643" y="257175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D</a:t>
            </a:r>
            <a:endParaRPr dirty="0"/>
          </a:p>
        </p:txBody>
      </p:sp>
      <p:sp>
        <p:nvSpPr>
          <p:cNvPr id="25" name="Google Shape;215;p7">
            <a:extLst>
              <a:ext uri="{FF2B5EF4-FFF2-40B4-BE49-F238E27FC236}">
                <a16:creationId xmlns:a16="http://schemas.microsoft.com/office/drawing/2014/main" id="{078D9E44-FFE4-491D-8D49-FFDBF0480517}"/>
              </a:ext>
            </a:extLst>
          </p:cNvPr>
          <p:cNvSpPr/>
          <p:nvPr/>
        </p:nvSpPr>
        <p:spPr>
          <a:xfrm>
            <a:off x="5715010" y="2942427"/>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E</a:t>
            </a:r>
            <a:endParaRPr dirty="0"/>
          </a:p>
        </p:txBody>
      </p:sp>
      <p:sp>
        <p:nvSpPr>
          <p:cNvPr id="26" name="Google Shape;205;p7">
            <a:extLst>
              <a:ext uri="{FF2B5EF4-FFF2-40B4-BE49-F238E27FC236}">
                <a16:creationId xmlns:a16="http://schemas.microsoft.com/office/drawing/2014/main" id="{5650B011-C67A-4733-8062-FF1E6E7585FF}"/>
              </a:ext>
            </a:extLst>
          </p:cNvPr>
          <p:cNvSpPr txBox="1"/>
          <p:nvPr/>
        </p:nvSpPr>
        <p:spPr>
          <a:xfrm>
            <a:off x="0" y="642924"/>
            <a:ext cx="3428992" cy="428628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a:bodyPr>
          <a:lstStyle/>
          <a:p>
            <a:pPr marR="0" lvl="0" algn="l" rtl="0">
              <a:spcBef>
                <a:spcPts val="0"/>
              </a:spcBef>
              <a:spcAft>
                <a:spcPts val="0"/>
              </a:spcAft>
            </a:pPr>
            <a:r>
              <a:rPr lang="en-US" sz="1200" dirty="0">
                <a:solidFill>
                  <a:schemeClr val="dk1"/>
                </a:solidFill>
                <a:latin typeface="Calibri"/>
                <a:cs typeface="Calibri"/>
                <a:sym typeface="Calibri"/>
              </a:rPr>
              <a:t>VIS assesses that the overall disposition of SA regiments and battalions in sectors West and East remain unchanged from D+7.</a:t>
            </a:r>
          </a:p>
          <a:p>
            <a:pPr marR="0" lvl="0" algn="l" rtl="0">
              <a:spcBef>
                <a:spcPts val="0"/>
              </a:spcBef>
              <a:spcAft>
                <a:spcPts val="0"/>
              </a:spcAft>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b="1" dirty="0">
                <a:solidFill>
                  <a:schemeClr val="dk1"/>
                </a:solidFill>
                <a:latin typeface="Calibri"/>
                <a:cs typeface="Calibri"/>
                <a:sym typeface="Calibri"/>
              </a:rPr>
              <a:t>A. </a:t>
            </a:r>
            <a:r>
              <a:rPr lang="en-US" sz="1200" dirty="0">
                <a:solidFill>
                  <a:schemeClr val="dk1"/>
                </a:solidFill>
                <a:latin typeface="Calibri"/>
                <a:cs typeface="Calibri"/>
                <a:sym typeface="Calibri"/>
              </a:rPr>
              <a:t>831</a:t>
            </a:r>
            <a:r>
              <a:rPr lang="en-US" sz="1200" baseline="30000" dirty="0">
                <a:solidFill>
                  <a:schemeClr val="dk1"/>
                </a:solidFill>
                <a:latin typeface="Calibri"/>
                <a:cs typeface="Calibri"/>
                <a:sym typeface="Calibri"/>
              </a:rPr>
              <a:t>st</a:t>
            </a:r>
            <a:r>
              <a:rPr lang="en-US" sz="1200" dirty="0">
                <a:solidFill>
                  <a:schemeClr val="dk1"/>
                </a:solidFill>
                <a:latin typeface="Calibri"/>
                <a:cs typeface="Calibri"/>
                <a:sym typeface="Calibri"/>
              </a:rPr>
              <a:t> SA-2 Regiment – Static.</a:t>
            </a:r>
          </a:p>
          <a:p>
            <a:pPr marL="0" marR="0" lvl="0" indent="0" algn="l" rtl="0">
              <a:spcBef>
                <a:spcPts val="0"/>
              </a:spcBef>
              <a:spcAft>
                <a:spcPts val="0"/>
              </a:spcAft>
              <a:buNone/>
            </a:pPr>
            <a:r>
              <a:rPr lang="en-US" sz="1200" dirty="0">
                <a:solidFill>
                  <a:schemeClr val="dk1"/>
                </a:solidFill>
                <a:latin typeface="Calibri"/>
                <a:cs typeface="Calibri"/>
                <a:sym typeface="Calibri"/>
              </a:rPr>
              <a:t>Likely tasked with the area defense of </a:t>
            </a:r>
            <a:r>
              <a:rPr lang="en-US" sz="1200" dirty="0" err="1">
                <a:solidFill>
                  <a:schemeClr val="dk1"/>
                </a:solidFill>
                <a:latin typeface="Calibri"/>
                <a:cs typeface="Calibri"/>
                <a:sym typeface="Calibri"/>
              </a:rPr>
              <a:t>Minakh</a:t>
            </a:r>
            <a:r>
              <a:rPr lang="en-US" sz="1200" dirty="0">
                <a:solidFill>
                  <a:schemeClr val="dk1"/>
                </a:solidFill>
                <a:latin typeface="Calibri"/>
                <a:cs typeface="Calibri"/>
                <a:sym typeface="Calibri"/>
              </a:rPr>
              <a:t> AB.</a:t>
            </a:r>
          </a:p>
          <a:p>
            <a:pPr marL="0" marR="0" lvl="0" indent="0" algn="l" rtl="0">
              <a:spcBef>
                <a:spcPts val="0"/>
              </a:spcBef>
              <a:spcAft>
                <a:spcPts val="0"/>
              </a:spcAft>
              <a:buNone/>
            </a:pPr>
            <a:r>
              <a:rPr lang="en-US" sz="1200" b="1" dirty="0">
                <a:solidFill>
                  <a:schemeClr val="dk1"/>
                </a:solidFill>
                <a:latin typeface="Calibri"/>
                <a:cs typeface="Calibri"/>
                <a:sym typeface="Calibri"/>
              </a:rPr>
              <a:t>Combat Ineffective.</a:t>
            </a:r>
          </a:p>
          <a:p>
            <a:pPr marR="0" lvl="0" algn="l" rtl="0">
              <a:spcBef>
                <a:spcPts val="0"/>
              </a:spcBef>
              <a:spcAft>
                <a:spcPts val="0"/>
              </a:spcAft>
            </a:pPr>
            <a:endParaRPr lang="en-US" sz="1200" dirty="0">
              <a:solidFill>
                <a:schemeClr val="dk1"/>
              </a:solidFill>
              <a:latin typeface="Calibri"/>
              <a:cs typeface="Calibri"/>
              <a:sym typeface="Calibri"/>
            </a:endParaRPr>
          </a:p>
          <a:p>
            <a:r>
              <a:rPr lang="en-US" sz="1200" b="1" dirty="0">
                <a:solidFill>
                  <a:schemeClr val="dk1"/>
                </a:solidFill>
                <a:latin typeface="Calibri"/>
                <a:cs typeface="Calibri"/>
                <a:sym typeface="Calibri"/>
              </a:rPr>
              <a:t>B.</a:t>
            </a:r>
            <a:r>
              <a:rPr lang="en-US" sz="1200" dirty="0">
                <a:solidFill>
                  <a:schemeClr val="dk1"/>
                </a:solidFill>
                <a:latin typeface="Calibri"/>
                <a:cs typeface="Calibri"/>
                <a:sym typeface="Calibri"/>
              </a:rPr>
              <a:t> 851</a:t>
            </a:r>
            <a:r>
              <a:rPr lang="en-US" sz="1200" baseline="30000" dirty="0">
                <a:solidFill>
                  <a:schemeClr val="dk1"/>
                </a:solidFill>
                <a:latin typeface="Calibri"/>
                <a:cs typeface="Calibri"/>
                <a:sym typeface="Calibri"/>
              </a:rPr>
              <a:t>st</a:t>
            </a:r>
            <a:r>
              <a:rPr lang="en-US" sz="1200" dirty="0">
                <a:solidFill>
                  <a:schemeClr val="dk1"/>
                </a:solidFill>
                <a:latin typeface="Calibri"/>
                <a:cs typeface="Calibri"/>
                <a:sym typeface="Calibri"/>
              </a:rPr>
              <a:t> SA-6 Regiment – Movement unknown.</a:t>
            </a:r>
          </a:p>
          <a:p>
            <a:r>
              <a:rPr lang="en-US" sz="1200" dirty="0">
                <a:solidFill>
                  <a:schemeClr val="dk1"/>
                </a:solidFill>
                <a:latin typeface="Calibri"/>
                <a:cs typeface="Calibri"/>
                <a:sym typeface="Calibri"/>
              </a:rPr>
              <a:t>Likely tasking undetermined. </a:t>
            </a:r>
            <a:r>
              <a:rPr lang="en-US" sz="1200" b="1" dirty="0">
                <a:solidFill>
                  <a:schemeClr val="dk1"/>
                </a:solidFill>
                <a:latin typeface="Calibri"/>
                <a:cs typeface="Calibri"/>
                <a:sym typeface="Calibri"/>
              </a:rPr>
              <a:t>Combat Ineffective.</a:t>
            </a:r>
          </a:p>
          <a:p>
            <a:pPr marR="0" lvl="0" algn="l" rtl="0">
              <a:spcBef>
                <a:spcPts val="0"/>
              </a:spcBef>
              <a:spcAft>
                <a:spcPts val="0"/>
              </a:spcAft>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b="1" dirty="0">
                <a:solidFill>
                  <a:schemeClr val="dk1"/>
                </a:solidFill>
                <a:latin typeface="Calibri"/>
                <a:cs typeface="Calibri"/>
                <a:sym typeface="Calibri"/>
              </a:rPr>
              <a:t>C.</a:t>
            </a:r>
            <a:r>
              <a:rPr lang="en-US" sz="1200" dirty="0">
                <a:solidFill>
                  <a:schemeClr val="dk1"/>
                </a:solidFill>
                <a:latin typeface="Calibri"/>
                <a:cs typeface="Calibri"/>
                <a:sym typeface="Calibri"/>
              </a:rPr>
              <a:t> 8520nd SA-11 Battalion – Movement unknown.</a:t>
            </a:r>
          </a:p>
          <a:p>
            <a:pPr marL="0" marR="0" lvl="0" indent="0" algn="l" rtl="0">
              <a:spcBef>
                <a:spcPts val="0"/>
              </a:spcBef>
              <a:spcAft>
                <a:spcPts val="0"/>
              </a:spcAft>
              <a:buNone/>
            </a:pPr>
            <a:r>
              <a:rPr lang="en-US" sz="1200" dirty="0">
                <a:solidFill>
                  <a:schemeClr val="dk1"/>
                </a:solidFill>
                <a:latin typeface="Calibri"/>
                <a:cs typeface="Calibri"/>
                <a:sym typeface="Calibri"/>
              </a:rPr>
              <a:t>83% strength – </a:t>
            </a:r>
            <a:r>
              <a:rPr lang="en-US" sz="1200" b="1" dirty="0">
                <a:solidFill>
                  <a:schemeClr val="dk1"/>
                </a:solidFill>
                <a:latin typeface="Calibri"/>
                <a:cs typeface="Calibri"/>
                <a:sym typeface="Calibri"/>
              </a:rPr>
              <a:t>Combat Effective.</a:t>
            </a:r>
          </a:p>
          <a:p>
            <a:pPr marR="0" lvl="0" algn="l" rtl="0">
              <a:spcBef>
                <a:spcPts val="0"/>
              </a:spcBef>
              <a:spcAft>
                <a:spcPts val="0"/>
              </a:spcAft>
            </a:pPr>
            <a:r>
              <a:rPr lang="en-US" sz="1200" dirty="0">
                <a:solidFill>
                  <a:schemeClr val="dk1"/>
                </a:solidFill>
                <a:latin typeface="Calibri"/>
                <a:cs typeface="Calibri"/>
                <a:sym typeface="Calibri"/>
              </a:rPr>
              <a:t>Likely tasked with the area defense of Hama AB.</a:t>
            </a:r>
          </a:p>
          <a:p>
            <a:pPr marR="0" lvl="0" algn="l" rtl="0">
              <a:spcBef>
                <a:spcPts val="0"/>
              </a:spcBef>
              <a:spcAft>
                <a:spcPts val="0"/>
              </a:spcAft>
            </a:pPr>
            <a:endParaRPr lang="en-US" sz="1200" dirty="0">
              <a:solidFill>
                <a:schemeClr val="dk1"/>
              </a:solidFill>
              <a:latin typeface="Calibri"/>
              <a:cs typeface="Calibri"/>
              <a:sym typeface="Calibri"/>
            </a:endParaRPr>
          </a:p>
          <a:p>
            <a:r>
              <a:rPr lang="en-US" sz="1200" b="1" dirty="0">
                <a:solidFill>
                  <a:schemeClr val="dk1"/>
                </a:solidFill>
                <a:latin typeface="Calibri"/>
                <a:cs typeface="Calibri"/>
                <a:sym typeface="Calibri"/>
              </a:rPr>
              <a:t>D.</a:t>
            </a:r>
            <a:r>
              <a:rPr lang="en-US" sz="1200" dirty="0">
                <a:solidFill>
                  <a:schemeClr val="dk1"/>
                </a:solidFill>
                <a:latin typeface="Calibri"/>
                <a:cs typeface="Calibri"/>
                <a:sym typeface="Calibri"/>
              </a:rPr>
              <a:t> 8820nd SA-11 Battalion – movement unknown.</a:t>
            </a:r>
          </a:p>
          <a:p>
            <a:pPr marR="0" lvl="0" algn="l" rtl="0">
              <a:spcBef>
                <a:spcPts val="0"/>
              </a:spcBef>
              <a:spcAft>
                <a:spcPts val="0"/>
              </a:spcAft>
            </a:pPr>
            <a:r>
              <a:rPr lang="en-US" sz="1200" dirty="0">
                <a:solidFill>
                  <a:schemeClr val="dk1"/>
                </a:solidFill>
                <a:latin typeface="Calibri"/>
                <a:cs typeface="Calibri"/>
                <a:sym typeface="Calibri"/>
              </a:rPr>
              <a:t>Likely tasked with the defense of approach to Tabqa AB. </a:t>
            </a:r>
            <a:r>
              <a:rPr lang="en-US" sz="1200" b="1" dirty="0">
                <a:solidFill>
                  <a:schemeClr val="dk1"/>
                </a:solidFill>
                <a:latin typeface="Calibri"/>
                <a:cs typeface="Calibri"/>
                <a:sym typeface="Calibri"/>
              </a:rPr>
              <a:t>Combat ineffective - Search Radar destroyed.</a:t>
            </a:r>
          </a:p>
          <a:p>
            <a:pPr marR="0" lvl="0" algn="l" rtl="0">
              <a:spcBef>
                <a:spcPts val="0"/>
              </a:spcBef>
              <a:spcAft>
                <a:spcPts val="0"/>
              </a:spcAft>
            </a:pPr>
            <a:endParaRPr lang="en-US" sz="1200" dirty="0">
              <a:solidFill>
                <a:schemeClr val="dk1"/>
              </a:solidFill>
              <a:latin typeface="Calibri"/>
              <a:cs typeface="Calibri"/>
              <a:sym typeface="Calibri"/>
            </a:endParaRPr>
          </a:p>
          <a:p>
            <a:pPr marR="0" lvl="0" algn="l" rtl="0">
              <a:spcBef>
                <a:spcPts val="0"/>
              </a:spcBef>
              <a:spcAft>
                <a:spcPts val="0"/>
              </a:spcAft>
            </a:pPr>
            <a:r>
              <a:rPr lang="en-US" sz="1200" b="1" dirty="0">
                <a:solidFill>
                  <a:schemeClr val="dk1"/>
                </a:solidFill>
                <a:latin typeface="Calibri"/>
                <a:cs typeface="Calibri"/>
                <a:sym typeface="Calibri"/>
              </a:rPr>
              <a:t>E. </a:t>
            </a:r>
            <a:r>
              <a:rPr lang="en-US" sz="1200" dirty="0">
                <a:solidFill>
                  <a:schemeClr val="dk1"/>
                </a:solidFill>
                <a:latin typeface="Calibri"/>
                <a:cs typeface="Calibri"/>
                <a:sym typeface="Calibri"/>
              </a:rPr>
              <a:t>841</a:t>
            </a:r>
            <a:r>
              <a:rPr lang="en-US" sz="1200" baseline="30000" dirty="0">
                <a:solidFill>
                  <a:schemeClr val="dk1"/>
                </a:solidFill>
                <a:latin typeface="Calibri"/>
                <a:cs typeface="Calibri"/>
                <a:sym typeface="Calibri"/>
              </a:rPr>
              <a:t>st</a:t>
            </a:r>
            <a:r>
              <a:rPr lang="en-US" sz="1200" dirty="0">
                <a:solidFill>
                  <a:schemeClr val="dk1"/>
                </a:solidFill>
                <a:latin typeface="Calibri"/>
                <a:cs typeface="Calibri"/>
                <a:sym typeface="Calibri"/>
              </a:rPr>
              <a:t> SA-2 Regiment.  - Static</a:t>
            </a:r>
          </a:p>
          <a:p>
            <a:pPr marR="0" lvl="0" algn="l" rtl="0">
              <a:spcBef>
                <a:spcPts val="0"/>
              </a:spcBef>
              <a:spcAft>
                <a:spcPts val="0"/>
              </a:spcAft>
            </a:pPr>
            <a:r>
              <a:rPr lang="en-US" sz="1200" dirty="0">
                <a:solidFill>
                  <a:schemeClr val="dk1"/>
                </a:solidFill>
                <a:latin typeface="Calibri"/>
                <a:cs typeface="Calibri"/>
                <a:sym typeface="Calibri"/>
              </a:rPr>
              <a:t>Likely tasked with the area defense of Abu Al </a:t>
            </a:r>
            <a:r>
              <a:rPr lang="en-US" sz="1200" dirty="0" err="1">
                <a:solidFill>
                  <a:schemeClr val="dk1"/>
                </a:solidFill>
                <a:latin typeface="Calibri"/>
                <a:cs typeface="Calibri"/>
                <a:sym typeface="Calibri"/>
              </a:rPr>
              <a:t>Duhur</a:t>
            </a:r>
            <a:r>
              <a:rPr lang="en-US" sz="1200" dirty="0">
                <a:solidFill>
                  <a:schemeClr val="dk1"/>
                </a:solidFill>
                <a:latin typeface="Calibri"/>
                <a:cs typeface="Calibri"/>
                <a:sym typeface="Calibri"/>
              </a:rPr>
              <a:t> AB.</a:t>
            </a:r>
          </a:p>
          <a:p>
            <a:pPr marL="228600" marR="0" lvl="0" indent="-228600" algn="l" rtl="0">
              <a:spcBef>
                <a:spcPts val="0"/>
              </a:spcBef>
              <a:spcAft>
                <a:spcPts val="0"/>
              </a:spcAft>
              <a:buAutoNum type="alphaUcPeriod"/>
            </a:pPr>
            <a:endParaRPr lang="en-US" sz="1200" dirty="0">
              <a:solidFill>
                <a:schemeClr val="dk1"/>
              </a:solidFill>
              <a:latin typeface="Calibri"/>
              <a:cs typeface="Calibri"/>
              <a:sym typeface="Calibri"/>
            </a:endParaRPr>
          </a:p>
          <a:p>
            <a:pPr marL="228600" marR="0" lvl="0" indent="-228600" algn="l" rtl="0">
              <a:spcBef>
                <a:spcPts val="0"/>
              </a:spcBef>
              <a:spcAft>
                <a:spcPts val="0"/>
              </a:spcAft>
              <a:buAutoNum type="alphaUcPeriod"/>
            </a:pPr>
            <a:endParaRPr lang="en-US" sz="1200" dirty="0">
              <a:solidFill>
                <a:schemeClr val="dk1"/>
              </a:solidFill>
              <a:latin typeface="Calibri"/>
              <a:cs typeface="Calibri"/>
              <a:sym typeface="Calibri"/>
            </a:endParaRPr>
          </a:p>
          <a:p>
            <a:pPr marL="228600" marR="0" lvl="0" indent="-228600" algn="l" rtl="0">
              <a:spcBef>
                <a:spcPts val="0"/>
              </a:spcBef>
              <a:spcAft>
                <a:spcPts val="0"/>
              </a:spcAft>
              <a:buAutoNum type="alphaUcPeriod"/>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lang="en-US" sz="1200" dirty="0">
              <a:solidFill>
                <a:schemeClr val="dk1"/>
              </a:solidFill>
              <a:latin typeface="Calibri"/>
              <a:cs typeface="Calibri"/>
              <a:sym typeface="Calibri"/>
            </a:endParaRPr>
          </a:p>
        </p:txBody>
      </p:sp>
      <p:sp>
        <p:nvSpPr>
          <p:cNvPr id="27" name="Google Shape;217;p7">
            <a:extLst>
              <a:ext uri="{FF2B5EF4-FFF2-40B4-BE49-F238E27FC236}">
                <a16:creationId xmlns:a16="http://schemas.microsoft.com/office/drawing/2014/main" id="{1CAB4543-CF4D-4CEE-9910-F97881F9938C}"/>
              </a:ext>
            </a:extLst>
          </p:cNvPr>
          <p:cNvSpPr/>
          <p:nvPr/>
        </p:nvSpPr>
        <p:spPr>
          <a:xfrm>
            <a:off x="6397059" y="1905787"/>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F</a:t>
            </a:r>
            <a:endParaRPr dirty="0"/>
          </a:p>
        </p:txBody>
      </p:sp>
    </p:spTree>
    <p:extLst>
      <p:ext uri="{BB962C8B-B14F-4D97-AF65-F5344CB8AC3E}">
        <p14:creationId xmlns:p14="http://schemas.microsoft.com/office/powerpoint/2010/main" val="3728283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4" name="Google Shape;204;p7"/>
          <p:cNvSpPr/>
          <p:nvPr/>
        </p:nvSpPr>
        <p:spPr>
          <a:xfrm>
            <a:off x="3428960" y="642924"/>
            <a:ext cx="5715040" cy="4286280"/>
          </a:xfrm>
          <a:prstGeom prst="rect">
            <a:avLst/>
          </a:prstGeom>
          <a:solidFill>
            <a:srgbClr val="C5D8F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no-NO" sz="1800">
                <a:solidFill>
                  <a:schemeClr val="lt1"/>
                </a:solidFill>
                <a:latin typeface="Calibri"/>
                <a:ea typeface="Calibri"/>
                <a:cs typeface="Calibri"/>
                <a:sym typeface="Calibri"/>
              </a:rPr>
              <a:t>INSERT MAP HERE</a:t>
            </a:r>
            <a:endParaRPr/>
          </a:p>
        </p:txBody>
      </p:sp>
      <p:sp>
        <p:nvSpPr>
          <p:cNvPr id="203" name="Google Shape;203;p7"/>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2400"/>
              <a:buFont typeface="Arial Black"/>
              <a:buNone/>
            </a:pPr>
            <a:r>
              <a:rPr lang="en-US" dirty="0"/>
              <a:t>IADS HIGH ALT THREATS D+8</a:t>
            </a:r>
            <a:endParaRPr dirty="0"/>
          </a:p>
        </p:txBody>
      </p:sp>
      <p:sp>
        <p:nvSpPr>
          <p:cNvPr id="206" name="Google Shape;206;p7"/>
          <p:cNvSpPr/>
          <p:nvPr/>
        </p:nvSpPr>
        <p:spPr>
          <a:xfrm>
            <a:off x="-928726"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07" name="Google Shape;207;p7"/>
          <p:cNvSpPr/>
          <p:nvPr/>
        </p:nvSpPr>
        <p:spPr>
          <a:xfrm>
            <a:off x="-642974"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08" name="Google Shape;208;p7"/>
          <p:cNvSpPr/>
          <p:nvPr/>
        </p:nvSpPr>
        <p:spPr>
          <a:xfrm>
            <a:off x="-923964" y="1331109"/>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B</a:t>
            </a:r>
            <a:endParaRPr dirty="0"/>
          </a:p>
        </p:txBody>
      </p:sp>
      <p:sp>
        <p:nvSpPr>
          <p:cNvPr id="209" name="Google Shape;209;p7"/>
          <p:cNvSpPr/>
          <p:nvPr/>
        </p:nvSpPr>
        <p:spPr>
          <a:xfrm>
            <a:off x="-642974"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210" name="Google Shape;210;p7"/>
          <p:cNvSpPr/>
          <p:nvPr/>
        </p:nvSpPr>
        <p:spPr>
          <a:xfrm>
            <a:off x="-928726"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C</a:t>
            </a:r>
            <a:endParaRPr dirty="0"/>
          </a:p>
        </p:txBody>
      </p:sp>
      <p:sp>
        <p:nvSpPr>
          <p:cNvPr id="211" name="Google Shape;211;p7"/>
          <p:cNvSpPr/>
          <p:nvPr/>
        </p:nvSpPr>
        <p:spPr>
          <a:xfrm>
            <a:off x="-642974"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212" name="Google Shape;212;p7"/>
          <p:cNvSpPr/>
          <p:nvPr/>
        </p:nvSpPr>
        <p:spPr>
          <a:xfrm>
            <a:off x="-928726"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213" name="Google Shape;213;p7"/>
          <p:cNvSpPr/>
          <p:nvPr/>
        </p:nvSpPr>
        <p:spPr>
          <a:xfrm>
            <a:off x="-642974"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214" name="Google Shape;214;p7"/>
          <p:cNvSpPr/>
          <p:nvPr/>
        </p:nvSpPr>
        <p:spPr>
          <a:xfrm>
            <a:off x="-928726"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215" name="Google Shape;215;p7"/>
          <p:cNvSpPr/>
          <p:nvPr/>
        </p:nvSpPr>
        <p:spPr>
          <a:xfrm>
            <a:off x="-642974"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216" name="Google Shape;216;p7"/>
          <p:cNvSpPr/>
          <p:nvPr/>
        </p:nvSpPr>
        <p:spPr>
          <a:xfrm>
            <a:off x="-928726"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217" name="Google Shape;217;p7"/>
          <p:cNvSpPr/>
          <p:nvPr/>
        </p:nvSpPr>
        <p:spPr>
          <a:xfrm>
            <a:off x="-642974"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21" name="Google Shape;206;p7">
            <a:extLst>
              <a:ext uri="{FF2B5EF4-FFF2-40B4-BE49-F238E27FC236}">
                <a16:creationId xmlns:a16="http://schemas.microsoft.com/office/drawing/2014/main" id="{02BEE5E5-DCFE-48AA-9886-B5AFD9FF4FD4}"/>
              </a:ext>
            </a:extLst>
          </p:cNvPr>
          <p:cNvSpPr/>
          <p:nvPr/>
        </p:nvSpPr>
        <p:spPr>
          <a:xfrm>
            <a:off x="-776326" y="11525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6" name="Google Shape;205;p7">
            <a:extLst>
              <a:ext uri="{FF2B5EF4-FFF2-40B4-BE49-F238E27FC236}">
                <a16:creationId xmlns:a16="http://schemas.microsoft.com/office/drawing/2014/main" id="{5650B011-C67A-4733-8062-FF1E6E7585FF}"/>
              </a:ext>
            </a:extLst>
          </p:cNvPr>
          <p:cNvSpPr txBox="1"/>
          <p:nvPr/>
        </p:nvSpPr>
        <p:spPr>
          <a:xfrm>
            <a:off x="0" y="642924"/>
            <a:ext cx="3428992" cy="428628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a:bodyPr>
          <a:lstStyle/>
          <a:p>
            <a:pPr marR="0" lvl="0" algn="l" rtl="0">
              <a:spcBef>
                <a:spcPts val="0"/>
              </a:spcBef>
              <a:spcAft>
                <a:spcPts val="0"/>
              </a:spcAft>
            </a:pPr>
            <a:r>
              <a:rPr lang="en-US" sz="1200" dirty="0">
                <a:solidFill>
                  <a:schemeClr val="dk1"/>
                </a:solidFill>
                <a:latin typeface="Calibri"/>
                <a:cs typeface="Calibri"/>
                <a:sym typeface="Calibri"/>
              </a:rPr>
              <a:t>Current medium ( 25K ft ) threats consist of SA-6, TORs and SA2s IVO KB Yankee in the NW part of the AOR as no reports can be correlated to their destruction.</a:t>
            </a:r>
          </a:p>
          <a:p>
            <a:pPr marR="0" lvl="0" algn="l" rtl="0">
              <a:spcBef>
                <a:spcPts val="0"/>
              </a:spcBef>
              <a:spcAft>
                <a:spcPts val="0"/>
              </a:spcAft>
            </a:pPr>
            <a:endParaRPr lang="en-US" sz="1200" dirty="0">
              <a:solidFill>
                <a:schemeClr val="dk1"/>
              </a:solidFill>
              <a:latin typeface="Calibri"/>
              <a:cs typeface="Calibri"/>
              <a:sym typeface="Calibri"/>
            </a:endParaRPr>
          </a:p>
          <a:p>
            <a:pPr marR="0" lvl="0" algn="l" rtl="0">
              <a:spcBef>
                <a:spcPts val="0"/>
              </a:spcBef>
              <a:spcAft>
                <a:spcPts val="0"/>
              </a:spcAft>
            </a:pPr>
            <a:r>
              <a:rPr lang="en-US" sz="1200" dirty="0">
                <a:solidFill>
                  <a:schemeClr val="dk1"/>
                </a:solidFill>
                <a:latin typeface="Calibri"/>
                <a:cs typeface="Calibri"/>
                <a:sym typeface="Calibri"/>
              </a:rPr>
              <a:t>The northern part of the transit corridor is assessed as mostly safe from Syrian Air Defense in the medium to high altitude regime and permissible for ALR-Medium operations.</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Several SA-11 sites remain a threat south of the D+8 TC. </a:t>
            </a: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cs typeface="Calibri"/>
                <a:sym typeface="Calibri"/>
              </a:rPr>
              <a:t>The presence of a Russian SA-10 at Al-</a:t>
            </a:r>
            <a:r>
              <a:rPr lang="en-US" sz="1200" dirty="0" err="1">
                <a:solidFill>
                  <a:schemeClr val="dk1"/>
                </a:solidFill>
                <a:latin typeface="Calibri"/>
                <a:cs typeface="Calibri"/>
                <a:sym typeface="Calibri"/>
              </a:rPr>
              <a:t>Bassad</a:t>
            </a:r>
            <a:r>
              <a:rPr lang="en-US" sz="1200" dirty="0">
                <a:solidFill>
                  <a:schemeClr val="dk1"/>
                </a:solidFill>
                <a:latin typeface="Calibri"/>
                <a:cs typeface="Calibri"/>
                <a:sym typeface="Calibri"/>
              </a:rPr>
              <a:t> remains a potential high threat to air operations. VIS recommends that the TC be adjusted towards the green lanes depicted to mitigate threat to coalition forces.</a:t>
            </a:r>
          </a:p>
        </p:txBody>
      </p:sp>
      <p:pic>
        <p:nvPicPr>
          <p:cNvPr id="6" name="Picture 5">
            <a:extLst>
              <a:ext uri="{FF2B5EF4-FFF2-40B4-BE49-F238E27FC236}">
                <a16:creationId xmlns:a16="http://schemas.microsoft.com/office/drawing/2014/main" id="{4E876311-75FC-4AF2-BF1B-FE9A9235FEF9}"/>
              </a:ext>
            </a:extLst>
          </p:cNvPr>
          <p:cNvPicPr>
            <a:picLocks noChangeAspect="1"/>
          </p:cNvPicPr>
          <p:nvPr/>
        </p:nvPicPr>
        <p:blipFill rotWithShape="1">
          <a:blip r:embed="rId3"/>
          <a:srcRect t="2322" b="7259"/>
          <a:stretch/>
        </p:blipFill>
        <p:spPr>
          <a:xfrm>
            <a:off x="3435326" y="642925"/>
            <a:ext cx="5702340" cy="4286280"/>
          </a:xfrm>
          <a:prstGeom prst="rect">
            <a:avLst/>
          </a:prstGeom>
        </p:spPr>
      </p:pic>
      <p:cxnSp>
        <p:nvCxnSpPr>
          <p:cNvPr id="8" name="Straight Arrow Connector 7">
            <a:extLst>
              <a:ext uri="{FF2B5EF4-FFF2-40B4-BE49-F238E27FC236}">
                <a16:creationId xmlns:a16="http://schemas.microsoft.com/office/drawing/2014/main" id="{7461F8A5-24E8-42B2-8EC2-D0466C9CAD80}"/>
              </a:ext>
            </a:extLst>
          </p:cNvPr>
          <p:cNvCxnSpPr>
            <a:cxnSpLocks/>
          </p:cNvCxnSpPr>
          <p:nvPr/>
        </p:nvCxnSpPr>
        <p:spPr>
          <a:xfrm>
            <a:off x="4792133" y="2603500"/>
            <a:ext cx="1007534" cy="37253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6" name="Straight Arrow Connector 35">
            <a:extLst>
              <a:ext uri="{FF2B5EF4-FFF2-40B4-BE49-F238E27FC236}">
                <a16:creationId xmlns:a16="http://schemas.microsoft.com/office/drawing/2014/main" id="{30D74C8E-CCB9-40C5-BC9C-5B41E957F174}"/>
              </a:ext>
            </a:extLst>
          </p:cNvPr>
          <p:cNvCxnSpPr>
            <a:cxnSpLocks/>
          </p:cNvCxnSpPr>
          <p:nvPr/>
        </p:nvCxnSpPr>
        <p:spPr>
          <a:xfrm>
            <a:off x="4285183" y="1857370"/>
            <a:ext cx="561984" cy="78581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9" name="Straight Arrow Connector 38">
            <a:extLst>
              <a:ext uri="{FF2B5EF4-FFF2-40B4-BE49-F238E27FC236}">
                <a16:creationId xmlns:a16="http://schemas.microsoft.com/office/drawing/2014/main" id="{3D37E369-FEEB-4C82-A6AB-BCE1D91D547B}"/>
              </a:ext>
            </a:extLst>
          </p:cNvPr>
          <p:cNvCxnSpPr>
            <a:cxnSpLocks/>
          </p:cNvCxnSpPr>
          <p:nvPr/>
        </p:nvCxnSpPr>
        <p:spPr>
          <a:xfrm>
            <a:off x="3935942" y="2643188"/>
            <a:ext cx="856191"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4" name="Straight Arrow Connector 43">
            <a:extLst>
              <a:ext uri="{FF2B5EF4-FFF2-40B4-BE49-F238E27FC236}">
                <a16:creationId xmlns:a16="http://schemas.microsoft.com/office/drawing/2014/main" id="{265F2DD0-7508-4BD8-8871-5A5BB75B1657}"/>
              </a:ext>
            </a:extLst>
          </p:cNvPr>
          <p:cNvCxnSpPr>
            <a:cxnSpLocks/>
          </p:cNvCxnSpPr>
          <p:nvPr/>
        </p:nvCxnSpPr>
        <p:spPr>
          <a:xfrm>
            <a:off x="5757333" y="2954866"/>
            <a:ext cx="1134534"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405533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7"/>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2400"/>
              <a:buFont typeface="Arial Black"/>
              <a:buNone/>
            </a:pPr>
            <a:r>
              <a:rPr lang="en-US" dirty="0"/>
              <a:t>SYRIAN AF STRENGHT ASESSEMENT</a:t>
            </a:r>
            <a:endParaRPr dirty="0"/>
          </a:p>
        </p:txBody>
      </p:sp>
      <p:sp>
        <p:nvSpPr>
          <p:cNvPr id="206" name="Google Shape;206;p7"/>
          <p:cNvSpPr/>
          <p:nvPr/>
        </p:nvSpPr>
        <p:spPr>
          <a:xfrm>
            <a:off x="-928726"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07" name="Google Shape;207;p7"/>
          <p:cNvSpPr/>
          <p:nvPr/>
        </p:nvSpPr>
        <p:spPr>
          <a:xfrm>
            <a:off x="-642974"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08" name="Google Shape;208;p7"/>
          <p:cNvSpPr/>
          <p:nvPr/>
        </p:nvSpPr>
        <p:spPr>
          <a:xfrm>
            <a:off x="-923964" y="1331109"/>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B</a:t>
            </a:r>
            <a:endParaRPr dirty="0"/>
          </a:p>
        </p:txBody>
      </p:sp>
      <p:sp>
        <p:nvSpPr>
          <p:cNvPr id="209" name="Google Shape;209;p7"/>
          <p:cNvSpPr/>
          <p:nvPr/>
        </p:nvSpPr>
        <p:spPr>
          <a:xfrm>
            <a:off x="-642974"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210" name="Google Shape;210;p7"/>
          <p:cNvSpPr/>
          <p:nvPr/>
        </p:nvSpPr>
        <p:spPr>
          <a:xfrm>
            <a:off x="-928726"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dirty="0">
                <a:solidFill>
                  <a:schemeClr val="lt1"/>
                </a:solidFill>
                <a:latin typeface="Calibri"/>
                <a:ea typeface="Calibri"/>
                <a:cs typeface="Calibri"/>
                <a:sym typeface="Calibri"/>
              </a:rPr>
              <a:t>C</a:t>
            </a:r>
            <a:endParaRPr dirty="0"/>
          </a:p>
        </p:txBody>
      </p:sp>
      <p:sp>
        <p:nvSpPr>
          <p:cNvPr id="211" name="Google Shape;211;p7"/>
          <p:cNvSpPr/>
          <p:nvPr/>
        </p:nvSpPr>
        <p:spPr>
          <a:xfrm>
            <a:off x="-642974"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212" name="Google Shape;212;p7"/>
          <p:cNvSpPr/>
          <p:nvPr/>
        </p:nvSpPr>
        <p:spPr>
          <a:xfrm>
            <a:off x="-928726"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213" name="Google Shape;213;p7"/>
          <p:cNvSpPr/>
          <p:nvPr/>
        </p:nvSpPr>
        <p:spPr>
          <a:xfrm>
            <a:off x="-642974"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214" name="Google Shape;214;p7"/>
          <p:cNvSpPr/>
          <p:nvPr/>
        </p:nvSpPr>
        <p:spPr>
          <a:xfrm>
            <a:off x="-928726"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215" name="Google Shape;215;p7"/>
          <p:cNvSpPr/>
          <p:nvPr/>
        </p:nvSpPr>
        <p:spPr>
          <a:xfrm>
            <a:off x="-642974"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216" name="Google Shape;216;p7"/>
          <p:cNvSpPr/>
          <p:nvPr/>
        </p:nvSpPr>
        <p:spPr>
          <a:xfrm>
            <a:off x="-928726"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217" name="Google Shape;217;p7"/>
          <p:cNvSpPr/>
          <p:nvPr/>
        </p:nvSpPr>
        <p:spPr>
          <a:xfrm>
            <a:off x="-642974"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21" name="Google Shape;206;p7">
            <a:extLst>
              <a:ext uri="{FF2B5EF4-FFF2-40B4-BE49-F238E27FC236}">
                <a16:creationId xmlns:a16="http://schemas.microsoft.com/office/drawing/2014/main" id="{02BEE5E5-DCFE-48AA-9886-B5AFD9FF4FD4}"/>
              </a:ext>
            </a:extLst>
          </p:cNvPr>
          <p:cNvSpPr/>
          <p:nvPr/>
        </p:nvSpPr>
        <p:spPr>
          <a:xfrm>
            <a:off x="-776326" y="11525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6" name="Google Shape;205;p7">
            <a:extLst>
              <a:ext uri="{FF2B5EF4-FFF2-40B4-BE49-F238E27FC236}">
                <a16:creationId xmlns:a16="http://schemas.microsoft.com/office/drawing/2014/main" id="{5650B011-C67A-4733-8062-FF1E6E7585FF}"/>
              </a:ext>
            </a:extLst>
          </p:cNvPr>
          <p:cNvSpPr txBox="1"/>
          <p:nvPr/>
        </p:nvSpPr>
        <p:spPr>
          <a:xfrm>
            <a:off x="-1" y="642924"/>
            <a:ext cx="5581811" cy="428628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a:bodyPr>
          <a:lstStyle/>
          <a:p>
            <a:pPr marR="0" lvl="0" algn="l" rtl="0">
              <a:spcBef>
                <a:spcPts val="0"/>
              </a:spcBef>
              <a:spcAft>
                <a:spcPts val="0"/>
              </a:spcAft>
            </a:pPr>
            <a:r>
              <a:rPr lang="en-US" sz="1200" dirty="0">
                <a:solidFill>
                  <a:schemeClr val="dk1"/>
                </a:solidFill>
                <a:latin typeface="Calibri"/>
                <a:cs typeface="Calibri"/>
                <a:sym typeface="Calibri"/>
              </a:rPr>
              <a:t>It is </a:t>
            </a:r>
            <a:r>
              <a:rPr lang="en-US" sz="1200" b="1" dirty="0">
                <a:solidFill>
                  <a:schemeClr val="dk1"/>
                </a:solidFill>
                <a:latin typeface="Calibri"/>
                <a:cs typeface="Calibri"/>
                <a:sym typeface="Calibri"/>
              </a:rPr>
              <a:t>estimated</a:t>
            </a:r>
            <a:r>
              <a:rPr lang="en-US" sz="1200" dirty="0">
                <a:solidFill>
                  <a:schemeClr val="dk1"/>
                </a:solidFill>
                <a:latin typeface="Calibri"/>
                <a:cs typeface="Calibri"/>
                <a:sym typeface="Calibri"/>
              </a:rPr>
              <a:t> that the enemy air order of battle has been severely attritted based on assessments from reports.  4</a:t>
            </a:r>
            <a:r>
              <a:rPr lang="en-US" sz="1200" baseline="30000" dirty="0">
                <a:solidFill>
                  <a:schemeClr val="dk1"/>
                </a:solidFill>
                <a:latin typeface="Calibri"/>
                <a:cs typeface="Calibri"/>
                <a:sym typeface="Calibri"/>
              </a:rPr>
              <a:t>th</a:t>
            </a:r>
            <a:r>
              <a:rPr lang="en-US" sz="1200" dirty="0">
                <a:solidFill>
                  <a:schemeClr val="dk1"/>
                </a:solidFill>
                <a:latin typeface="Calibri"/>
                <a:cs typeface="Calibri"/>
                <a:sym typeface="Calibri"/>
              </a:rPr>
              <a:t> Generation ( MIG-29 ) airframe numbers are estimated down to </a:t>
            </a:r>
            <a:r>
              <a:rPr lang="en-US" sz="1200" b="1" dirty="0">
                <a:solidFill>
                  <a:schemeClr val="dk1"/>
                </a:solidFill>
                <a:latin typeface="Calibri"/>
                <a:cs typeface="Calibri"/>
                <a:sym typeface="Calibri"/>
              </a:rPr>
              <a:t>49% </a:t>
            </a:r>
            <a:r>
              <a:rPr lang="en-US" sz="1200" dirty="0">
                <a:solidFill>
                  <a:schemeClr val="dk1"/>
                </a:solidFill>
                <a:latin typeface="Calibri"/>
                <a:cs typeface="Calibri"/>
                <a:sym typeface="Calibri"/>
              </a:rPr>
              <a:t>of their original strength and all but 6 MIG-25 have been destroyed leaving them down to </a:t>
            </a:r>
            <a:r>
              <a:rPr lang="en-US" sz="1200" b="1" dirty="0">
                <a:solidFill>
                  <a:schemeClr val="dk1"/>
                </a:solidFill>
                <a:latin typeface="Calibri"/>
                <a:cs typeface="Calibri"/>
                <a:sym typeface="Calibri"/>
              </a:rPr>
              <a:t>25%</a:t>
            </a:r>
            <a:r>
              <a:rPr lang="en-US" sz="1200" dirty="0">
                <a:solidFill>
                  <a:schemeClr val="dk1"/>
                </a:solidFill>
                <a:latin typeface="Calibri"/>
                <a:cs typeface="Calibri"/>
                <a:sym typeface="Calibri"/>
              </a:rPr>
              <a:t>  strength.</a:t>
            </a:r>
            <a:br>
              <a:rPr lang="en-US" sz="1200" dirty="0">
                <a:solidFill>
                  <a:schemeClr val="dk1"/>
                </a:solidFill>
                <a:latin typeface="Calibri"/>
                <a:cs typeface="Calibri"/>
                <a:sym typeface="Calibri"/>
              </a:rPr>
            </a:br>
            <a:br>
              <a:rPr lang="en-US" sz="1200" dirty="0">
                <a:solidFill>
                  <a:schemeClr val="dk1"/>
                </a:solidFill>
                <a:latin typeface="Calibri"/>
                <a:cs typeface="Calibri"/>
                <a:sym typeface="Calibri"/>
              </a:rPr>
            </a:br>
            <a:r>
              <a:rPr lang="en-US" sz="1200" dirty="0">
                <a:solidFill>
                  <a:schemeClr val="dk1"/>
                </a:solidFill>
                <a:latin typeface="Calibri"/>
                <a:cs typeface="Calibri"/>
                <a:sym typeface="Calibri"/>
              </a:rPr>
              <a:t>Overall estimated </a:t>
            </a:r>
            <a:r>
              <a:rPr lang="en-US" sz="1200" b="1" dirty="0">
                <a:solidFill>
                  <a:schemeClr val="dk1"/>
                </a:solidFill>
                <a:latin typeface="Calibri"/>
                <a:cs typeface="Calibri"/>
                <a:sym typeface="Calibri"/>
              </a:rPr>
              <a:t>66%</a:t>
            </a:r>
            <a:r>
              <a:rPr lang="en-US" sz="1200" dirty="0">
                <a:solidFill>
                  <a:schemeClr val="dk1"/>
                </a:solidFill>
                <a:latin typeface="Calibri"/>
                <a:cs typeface="Calibri"/>
                <a:sym typeface="Calibri"/>
              </a:rPr>
              <a:t> remain of Fighters/Interceptors and Bomber aircraft, limiting the ability to </a:t>
            </a:r>
            <a:r>
              <a:rPr lang="en-US" sz="1200" b="1" dirty="0">
                <a:solidFill>
                  <a:schemeClr val="dk1"/>
                </a:solidFill>
                <a:latin typeface="Calibri"/>
                <a:cs typeface="Calibri"/>
                <a:sym typeface="Calibri"/>
              </a:rPr>
              <a:t>sustain</a:t>
            </a:r>
            <a:r>
              <a:rPr lang="en-US" sz="1200" dirty="0">
                <a:solidFill>
                  <a:schemeClr val="dk1"/>
                </a:solidFill>
                <a:latin typeface="Calibri"/>
                <a:cs typeface="Calibri"/>
                <a:sym typeface="Calibri"/>
              </a:rPr>
              <a:t> offensive and defensive air operations.</a:t>
            </a:r>
          </a:p>
          <a:p>
            <a:pPr marR="0" lvl="0" algn="l" rtl="0">
              <a:spcBef>
                <a:spcPts val="0"/>
              </a:spcBef>
              <a:spcAft>
                <a:spcPts val="0"/>
              </a:spcAft>
            </a:pPr>
            <a:endParaRPr lang="en-US" sz="1200" dirty="0">
              <a:solidFill>
                <a:schemeClr val="dk1"/>
              </a:solidFill>
              <a:latin typeface="Calibri"/>
              <a:cs typeface="Calibri"/>
              <a:sym typeface="Calibri"/>
            </a:endParaRPr>
          </a:p>
          <a:p>
            <a:pPr marR="0" lvl="0" algn="l" rtl="0">
              <a:spcBef>
                <a:spcPts val="0"/>
              </a:spcBef>
              <a:spcAft>
                <a:spcPts val="0"/>
              </a:spcAft>
            </a:pPr>
            <a:endParaRPr lang="en-US" sz="1200" dirty="0">
              <a:solidFill>
                <a:schemeClr val="dk1"/>
              </a:solidFill>
              <a:latin typeface="Calibri"/>
              <a:cs typeface="Calibri"/>
              <a:sym typeface="Calibri"/>
            </a:endParaRPr>
          </a:p>
          <a:p>
            <a:pPr marL="228600" marR="0" lvl="0" indent="-228600" algn="l" rtl="0">
              <a:spcBef>
                <a:spcPts val="0"/>
              </a:spcBef>
              <a:spcAft>
                <a:spcPts val="0"/>
              </a:spcAft>
              <a:buAutoNum type="alphaUcPeriod"/>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lang="en-US" sz="1200" dirty="0">
              <a:solidFill>
                <a:schemeClr val="dk1"/>
              </a:solidFill>
              <a:latin typeface="Calibri"/>
              <a:cs typeface="Calibri"/>
              <a:sym typeface="Calibri"/>
            </a:endParaRPr>
          </a:p>
          <a:p>
            <a:pPr marL="0" marR="0" lvl="0" indent="0" algn="l" rtl="0">
              <a:spcBef>
                <a:spcPts val="0"/>
              </a:spcBef>
              <a:spcAft>
                <a:spcPts val="0"/>
              </a:spcAft>
              <a:buNone/>
            </a:pPr>
            <a:endParaRPr lang="en-US" sz="1200" dirty="0">
              <a:solidFill>
                <a:schemeClr val="dk1"/>
              </a:solidFill>
              <a:latin typeface="Calibri"/>
              <a:cs typeface="Calibri"/>
              <a:sym typeface="Calibri"/>
            </a:endParaRPr>
          </a:p>
        </p:txBody>
      </p:sp>
      <p:pic>
        <p:nvPicPr>
          <p:cNvPr id="6" name="Picture 5">
            <a:extLst>
              <a:ext uri="{FF2B5EF4-FFF2-40B4-BE49-F238E27FC236}">
                <a16:creationId xmlns:a16="http://schemas.microsoft.com/office/drawing/2014/main" id="{EB50276C-0D32-49D0-9436-07B3457B970D}"/>
              </a:ext>
            </a:extLst>
          </p:cNvPr>
          <p:cNvPicPr>
            <a:picLocks noChangeAspect="1"/>
          </p:cNvPicPr>
          <p:nvPr/>
        </p:nvPicPr>
        <p:blipFill>
          <a:blip r:embed="rId3"/>
          <a:stretch>
            <a:fillRect/>
          </a:stretch>
        </p:blipFill>
        <p:spPr>
          <a:xfrm>
            <a:off x="5586573" y="642924"/>
            <a:ext cx="3356315" cy="4274845"/>
          </a:xfrm>
          <a:prstGeom prst="rect">
            <a:avLst/>
          </a:prstGeom>
        </p:spPr>
      </p:pic>
    </p:spTree>
    <p:extLst>
      <p:ext uri="{BB962C8B-B14F-4D97-AF65-F5344CB8AC3E}">
        <p14:creationId xmlns:p14="http://schemas.microsoft.com/office/powerpoint/2010/main" val="1195562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7"/>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2400"/>
              <a:buFont typeface="Arial Black"/>
              <a:buNone/>
            </a:pPr>
            <a:r>
              <a:rPr lang="en-US" dirty="0"/>
              <a:t>IADS THREAT SUMMARY AND RECOMMENDATIONS </a:t>
            </a:r>
            <a:endParaRPr dirty="0"/>
          </a:p>
        </p:txBody>
      </p:sp>
      <p:sp>
        <p:nvSpPr>
          <p:cNvPr id="204" name="Google Shape;204;p7"/>
          <p:cNvSpPr/>
          <p:nvPr/>
        </p:nvSpPr>
        <p:spPr>
          <a:xfrm>
            <a:off x="3428960" y="642924"/>
            <a:ext cx="5715040" cy="4286280"/>
          </a:xfrm>
          <a:prstGeom prst="rect">
            <a:avLst/>
          </a:prstGeom>
          <a:solidFill>
            <a:srgbClr val="C5D8F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no-NO" sz="1800">
                <a:solidFill>
                  <a:schemeClr val="lt1"/>
                </a:solidFill>
                <a:latin typeface="Calibri"/>
                <a:ea typeface="Calibri"/>
                <a:cs typeface="Calibri"/>
                <a:sym typeface="Calibri"/>
              </a:rPr>
              <a:t>INSERT MAP HERE</a:t>
            </a:r>
            <a:endParaRPr/>
          </a:p>
        </p:txBody>
      </p:sp>
      <p:sp>
        <p:nvSpPr>
          <p:cNvPr id="205" name="Google Shape;205;p7"/>
          <p:cNvSpPr txBox="1"/>
          <p:nvPr/>
        </p:nvSpPr>
        <p:spPr>
          <a:xfrm>
            <a:off x="0" y="642924"/>
            <a:ext cx="3428992" cy="428628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lnSpcReduction="10000"/>
          </a:bodyPr>
          <a:lstStyle/>
          <a:p>
            <a:pPr marL="0" marR="0" lvl="0" indent="0" algn="l" rtl="0">
              <a:spcBef>
                <a:spcPts val="0"/>
              </a:spcBef>
              <a:spcAft>
                <a:spcPts val="0"/>
              </a:spcAft>
              <a:buNone/>
            </a:pPr>
            <a:r>
              <a:rPr lang="en-US" sz="1200" dirty="0">
                <a:solidFill>
                  <a:schemeClr val="dk1"/>
                </a:solidFill>
                <a:latin typeface="Calibri"/>
                <a:ea typeface="Calibri"/>
                <a:cs typeface="Calibri"/>
                <a:sym typeface="Calibri"/>
              </a:rPr>
              <a:t>Current threats posed by surface to air sites have been significantly mitigated north of the TC.</a:t>
            </a:r>
          </a:p>
          <a:p>
            <a:pPr marL="0" marR="0" lvl="0" indent="0" algn="l" rtl="0">
              <a:spcBef>
                <a:spcPts val="0"/>
              </a:spcBef>
              <a:spcAft>
                <a:spcPts val="0"/>
              </a:spcAft>
              <a:buNone/>
            </a:pPr>
            <a:endParaRPr lang="en-US" sz="1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ea typeface="Calibri"/>
                <a:cs typeface="Calibri"/>
                <a:sym typeface="Calibri"/>
              </a:rPr>
              <a:t>With </a:t>
            </a:r>
            <a:r>
              <a:rPr lang="en-US" sz="1200" dirty="0" err="1">
                <a:solidFill>
                  <a:schemeClr val="dk1"/>
                </a:solidFill>
                <a:latin typeface="Calibri"/>
                <a:ea typeface="Calibri"/>
                <a:cs typeface="Calibri"/>
                <a:sym typeface="Calibri"/>
              </a:rPr>
              <a:t>Jirah</a:t>
            </a:r>
            <a:r>
              <a:rPr lang="en-US" sz="1200" dirty="0">
                <a:solidFill>
                  <a:schemeClr val="dk1"/>
                </a:solidFill>
                <a:latin typeface="Calibri"/>
                <a:ea typeface="Calibri"/>
                <a:cs typeface="Calibri"/>
                <a:sym typeface="Calibri"/>
              </a:rPr>
              <a:t> AB out of the picture, the ability to gain and maintain air superiority is further enhanced.</a:t>
            </a:r>
          </a:p>
          <a:p>
            <a:pPr marL="0" marR="0" lvl="0" indent="0" algn="l" rtl="0">
              <a:spcBef>
                <a:spcPts val="0"/>
              </a:spcBef>
              <a:spcAft>
                <a:spcPts val="0"/>
              </a:spcAft>
              <a:buNone/>
            </a:pPr>
            <a:endParaRPr lang="en-US" sz="1200" dirty="0">
              <a:solidFill>
                <a:schemeClr val="dk1"/>
              </a:solidFill>
              <a:latin typeface="Calibri"/>
              <a:ea typeface="Calibri"/>
              <a:cs typeface="Calibri"/>
              <a:sym typeface="Calibri"/>
            </a:endParaRPr>
          </a:p>
          <a:p>
            <a:r>
              <a:rPr lang="en-US" sz="1200" dirty="0" err="1">
                <a:solidFill>
                  <a:schemeClr val="dk1"/>
                </a:solidFill>
                <a:latin typeface="Calibri"/>
                <a:ea typeface="Calibri"/>
                <a:cs typeface="Calibri"/>
                <a:sym typeface="Calibri"/>
              </a:rPr>
              <a:t>Jirah</a:t>
            </a:r>
            <a:r>
              <a:rPr lang="en-US" sz="1200" dirty="0">
                <a:solidFill>
                  <a:schemeClr val="dk1"/>
                </a:solidFill>
                <a:latin typeface="Calibri"/>
                <a:ea typeface="Calibri"/>
                <a:cs typeface="Calibri"/>
                <a:sym typeface="Calibri"/>
              </a:rPr>
              <a:t> Backup SDACC </a:t>
            </a:r>
            <a:r>
              <a:rPr lang="en-US" sz="1200" b="1" dirty="0">
                <a:solidFill>
                  <a:schemeClr val="dk1"/>
                </a:solidFill>
                <a:latin typeface="Calibri"/>
                <a:ea typeface="Calibri"/>
                <a:cs typeface="Calibri"/>
                <a:sym typeface="Calibri"/>
              </a:rPr>
              <a:t>destroyed</a:t>
            </a:r>
            <a:r>
              <a:rPr lang="en-US" sz="1200" dirty="0">
                <a:solidFill>
                  <a:schemeClr val="dk1"/>
                </a:solidFill>
                <a:latin typeface="Calibri"/>
                <a:ea typeface="Calibri"/>
                <a:cs typeface="Calibri"/>
                <a:sym typeface="Calibri"/>
              </a:rPr>
              <a:t> on D+8 airstrike paves the way for potential follow-on strikes at Tabqa AB and its SDACC which is the single remaining airbase in the North sector generating sorties against our forces. </a:t>
            </a:r>
          </a:p>
          <a:p>
            <a:endParaRPr lang="en-US" sz="1200" dirty="0">
              <a:solidFill>
                <a:schemeClr val="dk1"/>
              </a:solidFill>
              <a:latin typeface="Calibri"/>
              <a:ea typeface="Calibri"/>
              <a:cs typeface="Calibri"/>
              <a:sym typeface="Calibri"/>
            </a:endParaRPr>
          </a:p>
          <a:p>
            <a:r>
              <a:rPr lang="en-US" sz="1200" dirty="0">
                <a:solidFill>
                  <a:schemeClr val="dk1"/>
                </a:solidFill>
                <a:latin typeface="Calibri"/>
                <a:ea typeface="Calibri"/>
                <a:cs typeface="Calibri"/>
                <a:sym typeface="Calibri"/>
              </a:rPr>
              <a:t>VIS suggests that along with Tabqa AB - follow up strikes on </a:t>
            </a:r>
            <a:r>
              <a:rPr lang="en-US" sz="1200" dirty="0" err="1">
                <a:solidFill>
                  <a:schemeClr val="dk1"/>
                </a:solidFill>
                <a:latin typeface="Calibri"/>
                <a:ea typeface="Calibri"/>
                <a:cs typeface="Calibri"/>
                <a:sym typeface="Calibri"/>
              </a:rPr>
              <a:t>Jirah</a:t>
            </a:r>
            <a:r>
              <a:rPr lang="en-US" sz="1200" dirty="0">
                <a:solidFill>
                  <a:schemeClr val="dk1"/>
                </a:solidFill>
                <a:latin typeface="Calibri"/>
                <a:ea typeface="Calibri"/>
                <a:cs typeface="Calibri"/>
                <a:sym typeface="Calibri"/>
              </a:rPr>
              <a:t> and Abu Al </a:t>
            </a:r>
            <a:r>
              <a:rPr lang="en-US" sz="1200" dirty="0" err="1">
                <a:solidFill>
                  <a:schemeClr val="dk1"/>
                </a:solidFill>
                <a:latin typeface="Calibri"/>
                <a:ea typeface="Calibri"/>
                <a:cs typeface="Calibri"/>
                <a:sym typeface="Calibri"/>
              </a:rPr>
              <a:t>Duhur</a:t>
            </a:r>
            <a:r>
              <a:rPr lang="en-US" sz="1200" dirty="0">
                <a:solidFill>
                  <a:schemeClr val="dk1"/>
                </a:solidFill>
                <a:latin typeface="Calibri"/>
                <a:ea typeface="Calibri"/>
                <a:cs typeface="Calibri"/>
                <a:sym typeface="Calibri"/>
              </a:rPr>
              <a:t> be conducted to ensure they remain inoperable, as well strikes towards remaining EWR sites in the sector.</a:t>
            </a:r>
          </a:p>
          <a:p>
            <a:pPr marL="0" marR="0" lvl="0" indent="0" algn="l" rtl="0">
              <a:spcBef>
                <a:spcPts val="0"/>
              </a:spcBef>
              <a:spcAft>
                <a:spcPts val="0"/>
              </a:spcAft>
              <a:buNone/>
            </a:pPr>
            <a:endParaRPr lang="en-US" sz="1200" dirty="0">
              <a:solidFill>
                <a:schemeClr val="dk1"/>
              </a:solidFill>
              <a:latin typeface="Calibri"/>
              <a:ea typeface="Calibri"/>
              <a:cs typeface="Calibri"/>
              <a:sym typeface="Calibri"/>
            </a:endParaRPr>
          </a:p>
          <a:p>
            <a:r>
              <a:rPr lang="en-US" sz="1200" dirty="0">
                <a:solidFill>
                  <a:schemeClr val="dk1"/>
                </a:solidFill>
                <a:latin typeface="Calibri"/>
                <a:ea typeface="Calibri"/>
                <a:cs typeface="Calibri"/>
                <a:sym typeface="Calibri"/>
              </a:rPr>
              <a:t>Limited intel is available for the composition of air defenses IVO Tabqa. It is </a:t>
            </a:r>
            <a:r>
              <a:rPr lang="en-US" sz="1200" b="1" dirty="0">
                <a:solidFill>
                  <a:schemeClr val="dk1"/>
                </a:solidFill>
                <a:latin typeface="Calibri"/>
                <a:ea typeface="Calibri"/>
                <a:cs typeface="Calibri"/>
                <a:sym typeface="Calibri"/>
              </a:rPr>
              <a:t>ASSESSED </a:t>
            </a:r>
            <a:r>
              <a:rPr lang="en-US" sz="1200" dirty="0">
                <a:solidFill>
                  <a:schemeClr val="dk1"/>
                </a:solidFill>
                <a:latin typeface="Calibri"/>
                <a:ea typeface="Calibri"/>
                <a:cs typeface="Calibri"/>
                <a:sym typeface="Calibri"/>
              </a:rPr>
              <a:t>that SA-11 Search radars destroyed on D+5 and D+7 IVO </a:t>
            </a:r>
            <a:r>
              <a:rPr lang="en-US" sz="1200" dirty="0" err="1">
                <a:solidFill>
                  <a:schemeClr val="dk1"/>
                </a:solidFill>
                <a:latin typeface="Calibri"/>
                <a:ea typeface="Calibri"/>
                <a:cs typeface="Calibri"/>
                <a:sym typeface="Calibri"/>
              </a:rPr>
              <a:t>Jirah</a:t>
            </a:r>
            <a:r>
              <a:rPr lang="en-US" sz="1200" dirty="0">
                <a:solidFill>
                  <a:schemeClr val="dk1"/>
                </a:solidFill>
                <a:latin typeface="Calibri"/>
                <a:ea typeface="Calibri"/>
                <a:cs typeface="Calibri"/>
                <a:sym typeface="Calibri"/>
              </a:rPr>
              <a:t> AB belong to the 8820nd SA-11 BN which is the only one assigned to EAST sector according to OOB intel. Thus it is </a:t>
            </a:r>
            <a:r>
              <a:rPr lang="en-US" sz="1200" b="1" dirty="0">
                <a:solidFill>
                  <a:schemeClr val="dk1"/>
                </a:solidFill>
                <a:latin typeface="Calibri"/>
                <a:ea typeface="Calibri"/>
                <a:cs typeface="Calibri"/>
                <a:sym typeface="Calibri"/>
              </a:rPr>
              <a:t>LIKELY </a:t>
            </a:r>
            <a:r>
              <a:rPr lang="en-US" sz="1200" dirty="0">
                <a:solidFill>
                  <a:schemeClr val="dk1"/>
                </a:solidFill>
                <a:latin typeface="Calibri"/>
                <a:ea typeface="Calibri"/>
                <a:cs typeface="Calibri"/>
                <a:sym typeface="Calibri"/>
              </a:rPr>
              <a:t>that Tabqa is protected by SA6s, SA2s and SA3s. </a:t>
            </a:r>
          </a:p>
          <a:p>
            <a:endParaRPr lang="en-US" sz="1200" dirty="0">
              <a:solidFill>
                <a:schemeClr val="dk1"/>
              </a:solidFill>
              <a:latin typeface="Calibri"/>
              <a:ea typeface="Calibri"/>
              <a:cs typeface="Calibri"/>
              <a:sym typeface="Calibri"/>
            </a:endParaRPr>
          </a:p>
        </p:txBody>
      </p:sp>
      <p:sp>
        <p:nvSpPr>
          <p:cNvPr id="206" name="Google Shape;206;p7"/>
          <p:cNvSpPr/>
          <p:nvPr/>
        </p:nvSpPr>
        <p:spPr>
          <a:xfrm>
            <a:off x="-928726"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07" name="Google Shape;207;p7"/>
          <p:cNvSpPr/>
          <p:nvPr/>
        </p:nvSpPr>
        <p:spPr>
          <a:xfrm>
            <a:off x="-642974"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208" name="Google Shape;208;p7"/>
          <p:cNvSpPr/>
          <p:nvPr/>
        </p:nvSpPr>
        <p:spPr>
          <a:xfrm>
            <a:off x="-928726"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209" name="Google Shape;209;p7"/>
          <p:cNvSpPr/>
          <p:nvPr/>
        </p:nvSpPr>
        <p:spPr>
          <a:xfrm>
            <a:off x="-642974"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210" name="Google Shape;210;p7"/>
          <p:cNvSpPr/>
          <p:nvPr/>
        </p:nvSpPr>
        <p:spPr>
          <a:xfrm>
            <a:off x="-928726"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211" name="Google Shape;211;p7"/>
          <p:cNvSpPr/>
          <p:nvPr/>
        </p:nvSpPr>
        <p:spPr>
          <a:xfrm>
            <a:off x="-642974"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212" name="Google Shape;212;p7"/>
          <p:cNvSpPr/>
          <p:nvPr/>
        </p:nvSpPr>
        <p:spPr>
          <a:xfrm>
            <a:off x="-928726"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213" name="Google Shape;213;p7"/>
          <p:cNvSpPr/>
          <p:nvPr/>
        </p:nvSpPr>
        <p:spPr>
          <a:xfrm>
            <a:off x="-642974"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214" name="Google Shape;214;p7"/>
          <p:cNvSpPr/>
          <p:nvPr/>
        </p:nvSpPr>
        <p:spPr>
          <a:xfrm>
            <a:off x="-928726"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215" name="Google Shape;215;p7"/>
          <p:cNvSpPr/>
          <p:nvPr/>
        </p:nvSpPr>
        <p:spPr>
          <a:xfrm>
            <a:off x="-642974"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216" name="Google Shape;216;p7"/>
          <p:cNvSpPr/>
          <p:nvPr/>
        </p:nvSpPr>
        <p:spPr>
          <a:xfrm>
            <a:off x="-928726"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217" name="Google Shape;217;p7"/>
          <p:cNvSpPr/>
          <p:nvPr/>
        </p:nvSpPr>
        <p:spPr>
          <a:xfrm>
            <a:off x="-642974"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pic>
        <p:nvPicPr>
          <p:cNvPr id="4" name="Picture 3">
            <a:extLst>
              <a:ext uri="{FF2B5EF4-FFF2-40B4-BE49-F238E27FC236}">
                <a16:creationId xmlns:a16="http://schemas.microsoft.com/office/drawing/2014/main" id="{6FF83567-7E6C-4D26-8482-CD891904C0AC}"/>
              </a:ext>
            </a:extLst>
          </p:cNvPr>
          <p:cNvPicPr>
            <a:picLocks noChangeAspect="1"/>
          </p:cNvPicPr>
          <p:nvPr/>
        </p:nvPicPr>
        <p:blipFill rotWithShape="1">
          <a:blip r:embed="rId3"/>
          <a:srcRect r="8466"/>
          <a:stretch/>
        </p:blipFill>
        <p:spPr>
          <a:xfrm>
            <a:off x="3428959" y="650025"/>
            <a:ext cx="5715041" cy="42862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12"/>
          <p:cNvSpPr txBox="1">
            <a:spLocks noGrp="1"/>
          </p:cNvSpPr>
          <p:nvPr>
            <p:ph type="title"/>
          </p:nvPr>
        </p:nvSpPr>
        <p:spPr>
          <a:xfrm>
            <a:off x="0" y="293473"/>
            <a:ext cx="9144000" cy="28353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2400"/>
              <a:buFont typeface="Arial Black"/>
              <a:buNone/>
            </a:pPr>
            <a:r>
              <a:rPr lang="no-NO"/>
              <a:t>INTELLIGENCE GAPS</a:t>
            </a:r>
            <a:endParaRPr/>
          </a:p>
        </p:txBody>
      </p:sp>
      <p:sp>
        <p:nvSpPr>
          <p:cNvPr id="306" name="Google Shape;306;p12"/>
          <p:cNvSpPr/>
          <p:nvPr/>
        </p:nvSpPr>
        <p:spPr>
          <a:xfrm>
            <a:off x="-928726"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307" name="Google Shape;307;p12"/>
          <p:cNvSpPr/>
          <p:nvPr/>
        </p:nvSpPr>
        <p:spPr>
          <a:xfrm>
            <a:off x="-642974" y="100011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A</a:t>
            </a:r>
            <a:endParaRPr/>
          </a:p>
        </p:txBody>
      </p:sp>
      <p:sp>
        <p:nvSpPr>
          <p:cNvPr id="308" name="Google Shape;308;p12"/>
          <p:cNvSpPr/>
          <p:nvPr/>
        </p:nvSpPr>
        <p:spPr>
          <a:xfrm>
            <a:off x="-928726"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309" name="Google Shape;309;p12"/>
          <p:cNvSpPr/>
          <p:nvPr/>
        </p:nvSpPr>
        <p:spPr>
          <a:xfrm>
            <a:off x="-642974" y="1285866"/>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B</a:t>
            </a:r>
            <a:endParaRPr/>
          </a:p>
        </p:txBody>
      </p:sp>
      <p:sp>
        <p:nvSpPr>
          <p:cNvPr id="310" name="Google Shape;310;p12"/>
          <p:cNvSpPr/>
          <p:nvPr/>
        </p:nvSpPr>
        <p:spPr>
          <a:xfrm>
            <a:off x="-928726"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311" name="Google Shape;311;p12"/>
          <p:cNvSpPr/>
          <p:nvPr/>
        </p:nvSpPr>
        <p:spPr>
          <a:xfrm>
            <a:off x="-642974" y="1571618"/>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C</a:t>
            </a:r>
            <a:endParaRPr/>
          </a:p>
        </p:txBody>
      </p:sp>
      <p:sp>
        <p:nvSpPr>
          <p:cNvPr id="312" name="Google Shape;312;p12"/>
          <p:cNvSpPr/>
          <p:nvPr/>
        </p:nvSpPr>
        <p:spPr>
          <a:xfrm>
            <a:off x="-928726"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313" name="Google Shape;313;p12"/>
          <p:cNvSpPr/>
          <p:nvPr/>
        </p:nvSpPr>
        <p:spPr>
          <a:xfrm>
            <a:off x="-642974" y="1857370"/>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D</a:t>
            </a:r>
            <a:endParaRPr/>
          </a:p>
        </p:txBody>
      </p:sp>
      <p:sp>
        <p:nvSpPr>
          <p:cNvPr id="314" name="Google Shape;314;p12"/>
          <p:cNvSpPr/>
          <p:nvPr/>
        </p:nvSpPr>
        <p:spPr>
          <a:xfrm>
            <a:off x="-928726"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315" name="Google Shape;315;p12"/>
          <p:cNvSpPr/>
          <p:nvPr/>
        </p:nvSpPr>
        <p:spPr>
          <a:xfrm>
            <a:off x="-642974" y="2143122"/>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E</a:t>
            </a:r>
            <a:endParaRPr/>
          </a:p>
        </p:txBody>
      </p:sp>
      <p:sp>
        <p:nvSpPr>
          <p:cNvPr id="316" name="Google Shape;316;p12"/>
          <p:cNvSpPr/>
          <p:nvPr/>
        </p:nvSpPr>
        <p:spPr>
          <a:xfrm>
            <a:off x="-928726"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317" name="Google Shape;317;p12"/>
          <p:cNvSpPr/>
          <p:nvPr/>
        </p:nvSpPr>
        <p:spPr>
          <a:xfrm>
            <a:off x="-642974" y="2428874"/>
            <a:ext cx="214314" cy="214314"/>
          </a:xfrm>
          <a:prstGeom prst="ellipse">
            <a:avLst/>
          </a:prstGeom>
          <a:solidFill>
            <a:srgbClr val="C00000"/>
          </a:solidFill>
          <a:ln w="25400"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no-NO" sz="1200">
                <a:solidFill>
                  <a:schemeClr val="lt1"/>
                </a:solidFill>
                <a:latin typeface="Calibri"/>
                <a:ea typeface="Calibri"/>
                <a:cs typeface="Calibri"/>
                <a:sym typeface="Calibri"/>
              </a:rPr>
              <a:t>F</a:t>
            </a:r>
            <a:endParaRPr/>
          </a:p>
        </p:txBody>
      </p:sp>
      <p:sp>
        <p:nvSpPr>
          <p:cNvPr id="19" name="Google Shape;165;p5">
            <a:extLst>
              <a:ext uri="{FF2B5EF4-FFF2-40B4-BE49-F238E27FC236}">
                <a16:creationId xmlns:a16="http://schemas.microsoft.com/office/drawing/2014/main" id="{55F232AC-5506-4E53-9868-596BF142DC28}"/>
              </a:ext>
            </a:extLst>
          </p:cNvPr>
          <p:cNvSpPr txBox="1"/>
          <p:nvPr/>
        </p:nvSpPr>
        <p:spPr>
          <a:xfrm>
            <a:off x="152400" y="795325"/>
            <a:ext cx="5127707" cy="4054702"/>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rmAutofit/>
          </a:bodyPr>
          <a:lstStyle/>
          <a:p>
            <a:pPr marL="228600" marR="0" lvl="0" indent="-228600" algn="l" rtl="0">
              <a:spcBef>
                <a:spcPts val="0"/>
              </a:spcBef>
              <a:spcAft>
                <a:spcPts val="0"/>
              </a:spcAft>
              <a:buAutoNum type="arabicPeriod"/>
            </a:pPr>
            <a:r>
              <a:rPr lang="en-US" sz="1200" b="1" dirty="0">
                <a:solidFill>
                  <a:schemeClr val="dk1"/>
                </a:solidFill>
                <a:latin typeface="Calibri"/>
                <a:ea typeface="Calibri"/>
                <a:cs typeface="Calibri"/>
                <a:sym typeface="Calibri"/>
              </a:rPr>
              <a:t>What is the scheme of </a:t>
            </a:r>
            <a:r>
              <a:rPr lang="en-US" sz="1200" b="1" dirty="0" err="1">
                <a:solidFill>
                  <a:schemeClr val="dk1"/>
                </a:solidFill>
                <a:latin typeface="Calibri"/>
                <a:ea typeface="Calibri"/>
                <a:cs typeface="Calibri"/>
                <a:sym typeface="Calibri"/>
              </a:rPr>
              <a:t>manouver</a:t>
            </a:r>
            <a:r>
              <a:rPr lang="en-US" sz="1200" b="1" dirty="0">
                <a:solidFill>
                  <a:schemeClr val="dk1"/>
                </a:solidFill>
                <a:latin typeface="Calibri"/>
                <a:ea typeface="Calibri"/>
                <a:cs typeface="Calibri"/>
                <a:sym typeface="Calibri"/>
              </a:rPr>
              <a:t> (SOM) of mobile SA regiments? </a:t>
            </a:r>
            <a:br>
              <a:rPr lang="en-US" sz="1200" b="1" dirty="0">
                <a:solidFill>
                  <a:schemeClr val="dk1"/>
                </a:solidFill>
                <a:latin typeface="Calibri"/>
                <a:ea typeface="Calibri"/>
                <a:cs typeface="Calibri"/>
                <a:sym typeface="Calibri"/>
              </a:rPr>
            </a:br>
            <a:endParaRPr lang="en-US" sz="1200" b="1" dirty="0">
              <a:solidFill>
                <a:schemeClr val="dk1"/>
              </a:solidFill>
              <a:latin typeface="Calibri"/>
              <a:ea typeface="Calibri"/>
              <a:cs typeface="Calibri"/>
              <a:sym typeface="Calibri"/>
            </a:endParaRPr>
          </a:p>
          <a:p>
            <a:pPr marL="228600" marR="0" lvl="0" indent="-228600" algn="l" rtl="0">
              <a:spcBef>
                <a:spcPts val="0"/>
              </a:spcBef>
              <a:spcAft>
                <a:spcPts val="0"/>
              </a:spcAft>
              <a:buAutoNum type="arabicPeriod"/>
            </a:pPr>
            <a:r>
              <a:rPr lang="en-US" sz="1200" b="1" dirty="0">
                <a:solidFill>
                  <a:schemeClr val="dk1"/>
                </a:solidFill>
                <a:latin typeface="Calibri"/>
                <a:ea typeface="Calibri"/>
                <a:cs typeface="Calibri"/>
                <a:sym typeface="Calibri"/>
              </a:rPr>
              <a:t>Has the Syrian AF been flying CAPS? If so - where and how long.</a:t>
            </a:r>
            <a:br>
              <a:rPr lang="en-US" sz="1200" b="1" dirty="0">
                <a:solidFill>
                  <a:schemeClr val="dk1"/>
                </a:solidFill>
                <a:latin typeface="Calibri"/>
                <a:ea typeface="Calibri"/>
                <a:cs typeface="Calibri"/>
                <a:sym typeface="Calibri"/>
              </a:rPr>
            </a:br>
            <a:endParaRPr lang="en-US" sz="1200" b="1" dirty="0">
              <a:solidFill>
                <a:schemeClr val="dk1"/>
              </a:solidFill>
              <a:latin typeface="Calibri"/>
              <a:ea typeface="Calibri"/>
              <a:cs typeface="Calibri"/>
              <a:sym typeface="Calibri"/>
            </a:endParaRPr>
          </a:p>
          <a:p>
            <a:pPr marL="228600" marR="0" lvl="0" indent="-228600" algn="l" rtl="0">
              <a:spcBef>
                <a:spcPts val="0"/>
              </a:spcBef>
              <a:spcAft>
                <a:spcPts val="0"/>
              </a:spcAft>
              <a:buAutoNum type="arabicPeriod"/>
            </a:pPr>
            <a:r>
              <a:rPr lang="en-US" sz="1200" b="1" dirty="0">
                <a:solidFill>
                  <a:schemeClr val="dk1"/>
                </a:solidFill>
                <a:latin typeface="Calibri"/>
                <a:ea typeface="Calibri"/>
                <a:cs typeface="Calibri"/>
                <a:sym typeface="Calibri"/>
              </a:rPr>
              <a:t>Unconfirmed D8 reports of A50 ESM activity due south from Carrier Operations Box. Further information is desired.</a:t>
            </a:r>
            <a:br>
              <a:rPr lang="en-US" sz="1200" b="1" dirty="0">
                <a:solidFill>
                  <a:schemeClr val="dk1"/>
                </a:solidFill>
                <a:latin typeface="Calibri"/>
                <a:ea typeface="Calibri"/>
                <a:cs typeface="Calibri"/>
                <a:sym typeface="Calibri"/>
              </a:rPr>
            </a:br>
            <a:endParaRPr lang="en-US" sz="1200" b="1" dirty="0">
              <a:solidFill>
                <a:schemeClr val="dk1"/>
              </a:solidFill>
              <a:latin typeface="Calibri"/>
              <a:ea typeface="Calibri"/>
              <a:cs typeface="Calibri"/>
              <a:sym typeface="Calibri"/>
            </a:endParaRPr>
          </a:p>
          <a:p>
            <a:pPr marL="228600" marR="0" lvl="0" indent="-228600" algn="l" rtl="0">
              <a:spcBef>
                <a:spcPts val="0"/>
              </a:spcBef>
              <a:spcAft>
                <a:spcPts val="0"/>
              </a:spcAft>
              <a:buAutoNum type="arabicPeriod"/>
            </a:pPr>
            <a:r>
              <a:rPr lang="en-US" sz="1200" b="1" dirty="0">
                <a:solidFill>
                  <a:schemeClr val="dk1"/>
                </a:solidFill>
                <a:latin typeface="Calibri"/>
                <a:ea typeface="Calibri"/>
                <a:cs typeface="Calibri"/>
                <a:sym typeface="Calibri"/>
              </a:rPr>
              <a:t>Reports of Drone flights IVO Al-Assad - where are they flying and what is their purpose.</a:t>
            </a:r>
            <a:br>
              <a:rPr lang="en-US" sz="1200" b="1" dirty="0">
                <a:solidFill>
                  <a:schemeClr val="dk1"/>
                </a:solidFill>
                <a:latin typeface="Calibri"/>
                <a:ea typeface="Calibri"/>
                <a:cs typeface="Calibri"/>
                <a:sym typeface="Calibri"/>
              </a:rPr>
            </a:br>
            <a:endParaRPr lang="en-US" sz="1200" b="1" dirty="0">
              <a:solidFill>
                <a:schemeClr val="dk1"/>
              </a:solidFill>
              <a:latin typeface="Calibri"/>
              <a:ea typeface="Calibri"/>
              <a:cs typeface="Calibri"/>
              <a:sym typeface="Calibri"/>
            </a:endParaRPr>
          </a:p>
          <a:p>
            <a:pPr marL="228600" marR="0" lvl="0" indent="-228600" algn="l" rtl="0">
              <a:spcBef>
                <a:spcPts val="0"/>
              </a:spcBef>
              <a:spcAft>
                <a:spcPts val="0"/>
              </a:spcAft>
              <a:buAutoNum type="arabicPeriod"/>
            </a:pPr>
            <a:r>
              <a:rPr lang="en-US" sz="1200" b="1" dirty="0">
                <a:solidFill>
                  <a:schemeClr val="dk1"/>
                </a:solidFill>
                <a:latin typeface="Calibri"/>
                <a:ea typeface="Calibri"/>
                <a:cs typeface="Calibri"/>
                <a:sym typeface="Calibri"/>
              </a:rPr>
              <a:t>What is the status of AD IVO ROZ Nelson in particular D2_F39 SA11 and D2_F48 SA-6.</a:t>
            </a:r>
          </a:p>
          <a:p>
            <a:pPr marL="228600" marR="0" lvl="0" indent="-228600" algn="l" rtl="0">
              <a:spcBef>
                <a:spcPts val="0"/>
              </a:spcBef>
              <a:spcAft>
                <a:spcPts val="0"/>
              </a:spcAft>
              <a:buAutoNum type="arabicPeriod"/>
            </a:pPr>
            <a:endParaRPr lang="en-US" sz="1200" b="1" dirty="0">
              <a:solidFill>
                <a:schemeClr val="dk1"/>
              </a:solidFill>
              <a:latin typeface="Calibri"/>
              <a:ea typeface="Calibri"/>
              <a:cs typeface="Calibri"/>
              <a:sym typeface="Calibri"/>
            </a:endParaRPr>
          </a:p>
          <a:p>
            <a:pPr marR="0" lvl="0" algn="l" rtl="0">
              <a:spcBef>
                <a:spcPts val="0"/>
              </a:spcBef>
              <a:spcAft>
                <a:spcPts val="0"/>
              </a:spcAft>
            </a:pPr>
            <a:endParaRPr lang="en-US" sz="1200" b="1" dirty="0">
              <a:solidFill>
                <a:schemeClr val="dk1"/>
              </a:solidFill>
              <a:latin typeface="Calibri"/>
              <a:ea typeface="Calibri"/>
              <a:cs typeface="Calibri"/>
              <a:sym typeface="Calibri"/>
            </a:endParaRPr>
          </a:p>
          <a:p>
            <a:pPr marL="228600" marR="0" lvl="0" indent="-228600" algn="l" rtl="0">
              <a:spcBef>
                <a:spcPts val="0"/>
              </a:spcBef>
              <a:spcAft>
                <a:spcPts val="0"/>
              </a:spcAft>
              <a:buAutoNum type="arabicPeriod"/>
            </a:pPr>
            <a:endParaRPr lang="en-US" sz="1200" b="1" dirty="0">
              <a:solidFill>
                <a:schemeClr val="dk1"/>
              </a:solidFill>
              <a:latin typeface="Calibri"/>
              <a:ea typeface="Calibri"/>
              <a:cs typeface="Calibri"/>
              <a:sym typeface="Calibri"/>
            </a:endParaRPr>
          </a:p>
        </p:txBody>
      </p:sp>
      <p:pic>
        <p:nvPicPr>
          <p:cNvPr id="4" name="Picture 3">
            <a:extLst>
              <a:ext uri="{FF2B5EF4-FFF2-40B4-BE49-F238E27FC236}">
                <a16:creationId xmlns:a16="http://schemas.microsoft.com/office/drawing/2014/main" id="{21155AE1-747B-45E9-B6E5-116D0A2B0A35}"/>
              </a:ext>
            </a:extLst>
          </p:cNvPr>
          <p:cNvPicPr>
            <a:picLocks noChangeAspect="1"/>
          </p:cNvPicPr>
          <p:nvPr/>
        </p:nvPicPr>
        <p:blipFill rotWithShape="1">
          <a:blip r:embed="rId3"/>
          <a:srcRect r="1601"/>
          <a:stretch/>
        </p:blipFill>
        <p:spPr>
          <a:xfrm>
            <a:off x="5337259" y="795325"/>
            <a:ext cx="3709374" cy="2946400"/>
          </a:xfrm>
          <a:prstGeom prst="rect">
            <a:avLst/>
          </a:prstGeom>
        </p:spPr>
      </p:pic>
    </p:spTree>
    <p:extLst>
      <p:ext uri="{BB962C8B-B14F-4D97-AF65-F5344CB8AC3E}">
        <p14:creationId xmlns:p14="http://schemas.microsoft.com/office/powerpoint/2010/main" val="1276260092"/>
      </p:ext>
    </p:extLst>
  </p:cSld>
  <p:clrMapOvr>
    <a:masterClrMapping/>
  </p:clrMapOvr>
</p:sld>
</file>

<file path=ppt/theme/theme1.xml><?xml version="1.0" encoding="utf-8"?>
<a:theme xmlns:a="http://schemas.openxmlformats.org/drawingml/2006/main" name="Kontortema">
  <a:themeElements>
    <a:clrScheme name="Kontor">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4820</TotalTime>
  <Words>1269</Words>
  <Application>Microsoft Office PowerPoint</Application>
  <PresentationFormat>On-screen Show (16:9)</PresentationFormat>
  <Paragraphs>246</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 Black</vt:lpstr>
      <vt:lpstr>Constantia</vt:lpstr>
      <vt:lpstr>MS Mincho</vt:lpstr>
      <vt:lpstr>Calibri</vt:lpstr>
      <vt:lpstr>Arial</vt:lpstr>
      <vt:lpstr>Kontortema</vt:lpstr>
      <vt:lpstr>PowerPoint Presentation</vt:lpstr>
      <vt:lpstr>MAJOR EVENTS LAST PERIOD </vt:lpstr>
      <vt:lpstr>IADS BATTLE DAMAGE ASSESMENTS</vt:lpstr>
      <vt:lpstr>IADS FORCE ATTRITION D+8</vt:lpstr>
      <vt:lpstr>ASESSMENT OF ENEMY IADS DISPOSITION D+8</vt:lpstr>
      <vt:lpstr>IADS HIGH ALT THREATS D+8</vt:lpstr>
      <vt:lpstr>SYRIAN AF STRENGHT ASESSEMENT</vt:lpstr>
      <vt:lpstr>IADS THREAT SUMMARY AND RECOMMENDATIONS </vt:lpstr>
      <vt:lpstr>INTELLIGENCE GAPS</vt:lpstr>
      <vt:lpstr>INTELLIGENCE GAPS FILLED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132nd Virtual Wing;VIS</dc:creator>
  <cp:lastModifiedBy>Halldor Jonsson</cp:lastModifiedBy>
  <cp:revision>43</cp:revision>
  <dcterms:created xsi:type="dcterms:W3CDTF">2019-03-12T22:01:00Z</dcterms:created>
  <dcterms:modified xsi:type="dcterms:W3CDTF">2021-03-04T23:36:14Z</dcterms:modified>
</cp:coreProperties>
</file>